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68C189-4709-466D-A2AA-B77FED927489}">
  <a:tblStyle styleId="{4C68C189-4709-466D-A2AA-B77FED927489}"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7525FA0-FA60-4E02-BAD6-67B6B974F2B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54" d="100"/>
          <a:sy n="154" d="100"/>
        </p:scale>
        <p:origin x="38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967012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6134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43182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5351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7154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7424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87436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45659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82968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13798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78255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4433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3315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75562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31898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7301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8427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8155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16300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63259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45601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88266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8932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54487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78898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05922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39665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75306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25469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90358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8459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72957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4404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35067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19084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25074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98937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BILANCIO ENERGETICO REGIONALE</a:t>
            </a:r>
            <a:endParaRPr sz="2400" b="1">
              <a:latin typeface="Calibri"/>
              <a:ea typeface="Calibri"/>
              <a:cs typeface="Calibri"/>
              <a:sym typeface="Calibri"/>
            </a:endParaRPr>
          </a:p>
        </p:txBody>
      </p:sp>
      <p:sp>
        <p:nvSpPr>
          <p:cNvPr id="133" name="Shape 133"/>
          <p:cNvSpPr txBox="1">
            <a:spLocks noGrp="1"/>
          </p:cNvSpPr>
          <p:nvPr>
            <p:ph type="body" idx="1"/>
          </p:nvPr>
        </p:nvSpPr>
        <p:spPr>
          <a:xfrm>
            <a:off x="387900" y="3377575"/>
            <a:ext cx="8520600" cy="13431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In Sicilia, nel </a:t>
            </a:r>
            <a:r>
              <a:rPr lang="it" sz="1100" dirty="0" smtClean="0">
                <a:solidFill>
                  <a:schemeClr val="dk1"/>
                </a:solidFill>
                <a:latin typeface="Calibri"/>
                <a:ea typeface="Calibri"/>
                <a:cs typeface="Calibri"/>
                <a:sym typeface="Calibri"/>
              </a:rPr>
              <a:t>2017 </a:t>
            </a:r>
            <a:r>
              <a:rPr lang="it" sz="1100" dirty="0">
                <a:solidFill>
                  <a:schemeClr val="dk1"/>
                </a:solidFill>
                <a:latin typeface="Calibri"/>
                <a:ea typeface="Calibri"/>
                <a:cs typeface="Calibri"/>
                <a:sym typeface="Calibri"/>
              </a:rPr>
              <a:t>le Fonti Rinnovabili di Energia (FER) hanno confermato il proprio ruolo di primo piano nel panorama energetico regionale, trovando impiego diffuso sia per la produzione di energia elettrica, sia per la produzione di calore, grazie </a:t>
            </a:r>
            <a:r>
              <a:rPr lang="it" sz="1100" dirty="0" smtClean="0">
                <a:solidFill>
                  <a:schemeClr val="dk1"/>
                </a:solidFill>
                <a:latin typeface="Calibri"/>
                <a:ea typeface="Calibri"/>
                <a:cs typeface="Calibri"/>
                <a:sym typeface="Calibri"/>
              </a:rPr>
              <a:t>agli </a:t>
            </a:r>
            <a:r>
              <a:rPr lang="it" sz="1100" b="1" dirty="0" smtClean="0">
                <a:solidFill>
                  <a:schemeClr val="dk1"/>
                </a:solidFill>
                <a:latin typeface="Calibri"/>
                <a:ea typeface="Calibri"/>
                <a:cs typeface="Calibri"/>
                <a:sym typeface="Calibri"/>
              </a:rPr>
              <a:t>impianti </a:t>
            </a:r>
            <a:r>
              <a:rPr lang="it" sz="1100" b="1" dirty="0">
                <a:solidFill>
                  <a:schemeClr val="dk1"/>
                </a:solidFill>
                <a:latin typeface="Calibri"/>
                <a:ea typeface="Calibri"/>
                <a:cs typeface="Calibri"/>
                <a:sym typeface="Calibri"/>
              </a:rPr>
              <a:t>diffusi in tutti i Comuni.</a:t>
            </a:r>
            <a:endParaRPr sz="1100" b="1" dirty="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E’ il solare fotovoltaico la tecnologia più diffusa in termini numerici, con il 98,8% degli impianti, seguiti dall’eolico con l’1,1% e da impianti idroelettrici e alimentati da </a:t>
            </a:r>
            <a:r>
              <a:rPr lang="it" sz="1100" dirty="0" smtClean="0">
                <a:solidFill>
                  <a:schemeClr val="dk1"/>
                </a:solidFill>
                <a:latin typeface="Calibri"/>
                <a:ea typeface="Calibri"/>
                <a:cs typeface="Calibri"/>
                <a:sym typeface="Calibri"/>
              </a:rPr>
              <a:t>biomasse. La </a:t>
            </a:r>
            <a:r>
              <a:rPr lang="it" sz="1100" dirty="0">
                <a:solidFill>
                  <a:schemeClr val="dk1"/>
                </a:solidFill>
                <a:latin typeface="Calibri"/>
                <a:ea typeface="Calibri"/>
                <a:cs typeface="Calibri"/>
                <a:sym typeface="Calibri"/>
              </a:rPr>
              <a:t>potenza efficiente netta degli impianti a fonti rinnovabili installati si attesta a</a:t>
            </a:r>
            <a:r>
              <a:rPr lang="it" sz="1100" b="1" dirty="0">
                <a:solidFill>
                  <a:schemeClr val="dk1"/>
                </a:solidFill>
                <a:latin typeface="Calibri"/>
                <a:ea typeface="Calibri"/>
                <a:cs typeface="Calibri"/>
                <a:sym typeface="Calibri"/>
              </a:rPr>
              <a:t> </a:t>
            </a:r>
            <a:r>
              <a:rPr lang="it" sz="1100" b="1" dirty="0" smtClean="0">
                <a:solidFill>
                  <a:schemeClr val="dk1"/>
                </a:solidFill>
                <a:latin typeface="Calibri"/>
                <a:ea typeface="Calibri"/>
                <a:cs typeface="Calibri"/>
                <a:sym typeface="Calibri"/>
              </a:rPr>
              <a:t>3.413 </a:t>
            </a:r>
            <a:r>
              <a:rPr lang="it" sz="1100" b="1" dirty="0">
                <a:solidFill>
                  <a:schemeClr val="dk1"/>
                </a:solidFill>
                <a:latin typeface="Calibri"/>
                <a:ea typeface="Calibri"/>
                <a:cs typeface="Calibri"/>
                <a:sym typeface="Calibri"/>
              </a:rPr>
              <a:t>MW</a:t>
            </a:r>
            <a:r>
              <a:rPr lang="it" sz="1100" dirty="0">
                <a:solidFill>
                  <a:schemeClr val="dk1"/>
                </a:solidFill>
                <a:latin typeface="Calibri"/>
                <a:ea typeface="Calibri"/>
                <a:cs typeface="Calibri"/>
                <a:sym typeface="Calibri"/>
              </a:rPr>
              <a:t> rappresentando circa il </a:t>
            </a:r>
            <a:r>
              <a:rPr lang="it" sz="1100" dirty="0" smtClean="0">
                <a:solidFill>
                  <a:schemeClr val="dk1"/>
                </a:solidFill>
                <a:latin typeface="Calibri"/>
                <a:ea typeface="Calibri"/>
                <a:cs typeface="Calibri"/>
                <a:sym typeface="Calibri"/>
              </a:rPr>
              <a:t>40,3% </a:t>
            </a:r>
            <a:r>
              <a:rPr lang="it" sz="1100" dirty="0">
                <a:solidFill>
                  <a:schemeClr val="dk1"/>
                </a:solidFill>
                <a:latin typeface="Calibri"/>
                <a:ea typeface="Calibri"/>
                <a:cs typeface="Calibri"/>
                <a:sym typeface="Calibri"/>
              </a:rPr>
              <a:t>della potenza netta disponibile nella Regione. Tra questi l,’</a:t>
            </a:r>
            <a:r>
              <a:rPr lang="it" sz="1100" b="1" dirty="0">
                <a:solidFill>
                  <a:schemeClr val="dk1"/>
                </a:solidFill>
                <a:latin typeface="Calibri"/>
                <a:ea typeface="Calibri"/>
                <a:cs typeface="Calibri"/>
                <a:sym typeface="Calibri"/>
              </a:rPr>
              <a:t>eolico</a:t>
            </a:r>
            <a:r>
              <a:rPr lang="it" sz="1100" dirty="0">
                <a:solidFill>
                  <a:schemeClr val="dk1"/>
                </a:solidFill>
                <a:latin typeface="Calibri"/>
                <a:ea typeface="Calibri"/>
                <a:cs typeface="Calibri"/>
                <a:sym typeface="Calibri"/>
              </a:rPr>
              <a:t> la tecnologia con maggior potenza installata pari a </a:t>
            </a:r>
            <a:r>
              <a:rPr lang="it" sz="1100" b="1" dirty="0" smtClean="0">
                <a:solidFill>
                  <a:schemeClr val="dk1"/>
                </a:solidFill>
                <a:latin typeface="Calibri"/>
                <a:ea typeface="Calibri"/>
                <a:cs typeface="Calibri"/>
                <a:sym typeface="Calibri"/>
              </a:rPr>
              <a:t>1.810,9 </a:t>
            </a:r>
            <a:r>
              <a:rPr lang="it" sz="1100" b="1" dirty="0">
                <a:solidFill>
                  <a:schemeClr val="dk1"/>
                </a:solidFill>
                <a:latin typeface="Calibri"/>
                <a:ea typeface="Calibri"/>
                <a:cs typeface="Calibri"/>
                <a:sym typeface="Calibri"/>
              </a:rPr>
              <a:t>MW </a:t>
            </a:r>
            <a:r>
              <a:rPr lang="it" sz="1100" dirty="0" smtClean="0">
                <a:solidFill>
                  <a:schemeClr val="dk1"/>
                </a:solidFill>
                <a:latin typeface="Calibri"/>
                <a:ea typeface="Calibri"/>
                <a:cs typeface="Calibri"/>
                <a:sym typeface="Calibri"/>
              </a:rPr>
              <a:t>(53,1%), </a:t>
            </a:r>
            <a:r>
              <a:rPr lang="it" sz="1100" dirty="0">
                <a:solidFill>
                  <a:schemeClr val="dk1"/>
                </a:solidFill>
                <a:latin typeface="Calibri"/>
                <a:ea typeface="Calibri"/>
                <a:cs typeface="Calibri"/>
                <a:sym typeface="Calibri"/>
              </a:rPr>
              <a:t>seguito dal </a:t>
            </a:r>
            <a:r>
              <a:rPr lang="it" sz="1100" b="1" dirty="0">
                <a:solidFill>
                  <a:schemeClr val="dk1"/>
                </a:solidFill>
                <a:latin typeface="Calibri"/>
                <a:ea typeface="Calibri"/>
                <a:cs typeface="Calibri"/>
                <a:sym typeface="Calibri"/>
              </a:rPr>
              <a:t>solare fotovoltaico con </a:t>
            </a:r>
            <a:r>
              <a:rPr lang="it" sz="1100" b="1" dirty="0" smtClean="0">
                <a:solidFill>
                  <a:schemeClr val="dk1"/>
                </a:solidFill>
                <a:latin typeface="Calibri"/>
                <a:ea typeface="Calibri"/>
                <a:cs typeface="Calibri"/>
                <a:sym typeface="Calibri"/>
              </a:rPr>
              <a:t>1.376,6 </a:t>
            </a:r>
            <a:r>
              <a:rPr lang="it" sz="1100" b="1" dirty="0">
                <a:solidFill>
                  <a:schemeClr val="dk1"/>
                </a:solidFill>
                <a:latin typeface="Calibri"/>
                <a:ea typeface="Calibri"/>
                <a:cs typeface="Calibri"/>
                <a:sym typeface="Calibri"/>
              </a:rPr>
              <a:t>MW</a:t>
            </a:r>
            <a:r>
              <a:rPr lang="it" sz="1100" dirty="0">
                <a:solidFill>
                  <a:schemeClr val="dk1"/>
                </a:solidFill>
                <a:latin typeface="Calibri"/>
                <a:ea typeface="Calibri"/>
                <a:cs typeface="Calibri"/>
                <a:sym typeface="Calibri"/>
              </a:rPr>
              <a:t> </a:t>
            </a:r>
            <a:r>
              <a:rPr lang="it" sz="1100" dirty="0" smtClean="0">
                <a:solidFill>
                  <a:schemeClr val="dk1"/>
                </a:solidFill>
                <a:latin typeface="Calibri"/>
                <a:ea typeface="Calibri"/>
                <a:cs typeface="Calibri"/>
                <a:sym typeface="Calibri"/>
              </a:rPr>
              <a:t>(40,3%) </a:t>
            </a:r>
            <a:r>
              <a:rPr lang="it" sz="1100" dirty="0">
                <a:solidFill>
                  <a:schemeClr val="dk1"/>
                </a:solidFill>
                <a:latin typeface="Calibri"/>
                <a:ea typeface="Calibri"/>
                <a:cs typeface="Calibri"/>
                <a:sym typeface="Calibri"/>
              </a:rPr>
              <a:t>e dagli </a:t>
            </a:r>
            <a:r>
              <a:rPr lang="it" sz="1100" b="1" dirty="0">
                <a:solidFill>
                  <a:schemeClr val="dk1"/>
                </a:solidFill>
                <a:latin typeface="Calibri"/>
                <a:ea typeface="Calibri"/>
                <a:cs typeface="Calibri"/>
                <a:sym typeface="Calibri"/>
              </a:rPr>
              <a:t>impianti idroelettrici </a:t>
            </a:r>
            <a:r>
              <a:rPr lang="it" sz="1100" b="1" dirty="0" smtClean="0">
                <a:solidFill>
                  <a:schemeClr val="dk1"/>
                </a:solidFill>
                <a:latin typeface="Calibri"/>
                <a:ea typeface="Calibri"/>
                <a:cs typeface="Calibri"/>
                <a:sym typeface="Calibri"/>
              </a:rPr>
              <a:t>150,7 </a:t>
            </a:r>
            <a:r>
              <a:rPr lang="it" sz="1100" b="1" dirty="0">
                <a:solidFill>
                  <a:schemeClr val="dk1"/>
                </a:solidFill>
                <a:latin typeface="Calibri"/>
                <a:ea typeface="Calibri"/>
                <a:cs typeface="Calibri"/>
                <a:sym typeface="Calibri"/>
              </a:rPr>
              <a:t>MW </a:t>
            </a:r>
            <a:r>
              <a:rPr lang="it" sz="1100" dirty="0" smtClean="0">
                <a:solidFill>
                  <a:schemeClr val="dk1"/>
                </a:solidFill>
                <a:latin typeface="Calibri"/>
                <a:ea typeface="Calibri"/>
                <a:cs typeface="Calibri"/>
                <a:sym typeface="Calibri"/>
              </a:rPr>
              <a:t>(4,4%).</a:t>
            </a:r>
            <a:endParaRPr dirty="0"/>
          </a:p>
        </p:txBody>
      </p:sp>
      <p:sp>
        <p:nvSpPr>
          <p:cNvPr id="136" name="Shape 136"/>
          <p:cNvSpPr txBox="1"/>
          <p:nvPr/>
        </p:nvSpPr>
        <p:spPr>
          <a:xfrm>
            <a:off x="733650" y="865325"/>
            <a:ext cx="3000000" cy="240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100" b="1">
                <a:solidFill>
                  <a:schemeClr val="dk1"/>
                </a:solidFill>
                <a:latin typeface="Calibri"/>
                <a:ea typeface="Calibri"/>
                <a:cs typeface="Calibri"/>
                <a:sym typeface="Calibri"/>
              </a:rPr>
              <a:t>CAPACITÀ’ INSTALLATA TOTALE (MW)</a:t>
            </a:r>
            <a:endParaRPr/>
          </a:p>
        </p:txBody>
      </p:sp>
      <p:sp>
        <p:nvSpPr>
          <p:cNvPr id="137" name="Shape 137"/>
          <p:cNvSpPr txBox="1"/>
          <p:nvPr/>
        </p:nvSpPr>
        <p:spPr>
          <a:xfrm>
            <a:off x="5037575" y="890975"/>
            <a:ext cx="3342000" cy="1893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it" sz="1100" b="1">
                <a:solidFill>
                  <a:schemeClr val="dk1"/>
                </a:solidFill>
                <a:latin typeface="Calibri"/>
                <a:ea typeface="Calibri"/>
                <a:cs typeface="Calibri"/>
                <a:sym typeface="Calibri"/>
              </a:rPr>
              <a:t>POTENZA FER PER LA PRODUZIONE DI ENERGIA (MW)</a:t>
            </a:r>
            <a:endParaRPr sz="1100" b="1">
              <a:solidFill>
                <a:schemeClr val="dk1"/>
              </a:solidFill>
              <a:latin typeface="Calibri"/>
              <a:ea typeface="Calibri"/>
              <a:cs typeface="Calibri"/>
              <a:sym typeface="Calibri"/>
            </a:endParaRPr>
          </a:p>
        </p:txBody>
      </p:sp>
      <p:sp>
        <p:nvSpPr>
          <p:cNvPr id="138" name="Shape 138"/>
          <p:cNvSpPr txBox="1"/>
          <p:nvPr/>
        </p:nvSpPr>
        <p:spPr>
          <a:xfrm>
            <a:off x="3315386" y="3134800"/>
            <a:ext cx="2315738" cy="1893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it" sz="1000" i="1" dirty="0">
                <a:solidFill>
                  <a:schemeClr val="dk1"/>
                </a:solidFill>
                <a:latin typeface="Calibri"/>
                <a:ea typeface="Calibri"/>
                <a:cs typeface="Calibri"/>
                <a:sym typeface="Calibri"/>
              </a:rPr>
              <a:t>Elaborazione Legambiente su dati Terna</a:t>
            </a:r>
            <a:endParaRPr i="1" dirty="0"/>
          </a:p>
        </p:txBody>
      </p:sp>
      <p:pic>
        <p:nvPicPr>
          <p:cNvPr id="2" name="Immagine 1"/>
          <p:cNvPicPr>
            <a:picLocks noChangeAspect="1"/>
          </p:cNvPicPr>
          <p:nvPr/>
        </p:nvPicPr>
        <p:blipFill>
          <a:blip r:embed="rId3"/>
          <a:stretch>
            <a:fillRect/>
          </a:stretch>
        </p:blipFill>
        <p:spPr>
          <a:xfrm>
            <a:off x="733650" y="1105925"/>
            <a:ext cx="2875459" cy="2034270"/>
          </a:xfrm>
          <a:prstGeom prst="rect">
            <a:avLst/>
          </a:prstGeom>
        </p:spPr>
      </p:pic>
      <p:pic>
        <p:nvPicPr>
          <p:cNvPr id="3" name="Immagine 2"/>
          <p:cNvPicPr>
            <a:picLocks noChangeAspect="1"/>
          </p:cNvPicPr>
          <p:nvPr/>
        </p:nvPicPr>
        <p:blipFill>
          <a:blip r:embed="rId4"/>
          <a:stretch>
            <a:fillRect/>
          </a:stretch>
        </p:blipFill>
        <p:spPr>
          <a:xfrm>
            <a:off x="5261134" y="1105926"/>
            <a:ext cx="2871492" cy="20616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9" name="Shape 149"/>
          <p:cNvSpPr txBox="1"/>
          <p:nvPr/>
        </p:nvSpPr>
        <p:spPr>
          <a:xfrm>
            <a:off x="4582038" y="1816289"/>
            <a:ext cx="4201750" cy="2923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dirty="0">
                <a:solidFill>
                  <a:schemeClr val="dk1"/>
                </a:solidFill>
                <a:latin typeface="Calibri"/>
                <a:ea typeface="Calibri"/>
                <a:cs typeface="Calibri"/>
                <a:sym typeface="Calibri"/>
              </a:rPr>
              <a:t>PRODUZIONE ENERGIA ELETTRICA </a:t>
            </a:r>
            <a:r>
              <a:rPr lang="it" sz="1100" b="1" dirty="0" smtClean="0">
                <a:solidFill>
                  <a:schemeClr val="dk1"/>
                </a:solidFill>
                <a:latin typeface="Calibri"/>
                <a:ea typeface="Calibri"/>
                <a:cs typeface="Calibri"/>
                <a:sym typeface="Calibri"/>
              </a:rPr>
              <a:t>DA </a:t>
            </a:r>
            <a:r>
              <a:rPr lang="it" sz="1100" b="1" dirty="0">
                <a:solidFill>
                  <a:schemeClr val="dk1"/>
                </a:solidFill>
                <a:latin typeface="Calibri"/>
                <a:ea typeface="Calibri"/>
                <a:cs typeface="Calibri"/>
                <a:sym typeface="Calibri"/>
              </a:rPr>
              <a:t>FONTI RINNOVABILI (GWh)</a:t>
            </a:r>
            <a:endParaRPr dirty="0"/>
          </a:p>
        </p:txBody>
      </p:sp>
      <p:pic>
        <p:nvPicPr>
          <p:cNvPr id="4" name="Immagine 3"/>
          <p:cNvPicPr>
            <a:picLocks noChangeAspect="1"/>
          </p:cNvPicPr>
          <p:nvPr/>
        </p:nvPicPr>
        <p:blipFill>
          <a:blip r:embed="rId3"/>
          <a:stretch>
            <a:fillRect/>
          </a:stretch>
        </p:blipFill>
        <p:spPr>
          <a:xfrm>
            <a:off x="5006533" y="2108624"/>
            <a:ext cx="3352760" cy="2407211"/>
          </a:xfrm>
          <a:prstGeom prst="rect">
            <a:avLst/>
          </a:prstGeom>
        </p:spPr>
      </p:pic>
      <p:sp>
        <p:nvSpPr>
          <p:cNvPr id="143" name="Shape 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it" sz="2400" b="1">
                <a:latin typeface="Calibri"/>
                <a:ea typeface="Calibri"/>
                <a:cs typeface="Calibri"/>
                <a:sym typeface="Calibri"/>
              </a:rPr>
              <a:t>BILANCIO ENERGETICO REGIONALE</a:t>
            </a:r>
            <a:endParaRPr/>
          </a:p>
        </p:txBody>
      </p:sp>
      <p:sp>
        <p:nvSpPr>
          <p:cNvPr id="144" name="Shape 144"/>
          <p:cNvSpPr txBox="1">
            <a:spLocks noGrp="1"/>
          </p:cNvSpPr>
          <p:nvPr>
            <p:ph type="body" idx="1"/>
          </p:nvPr>
        </p:nvSpPr>
        <p:spPr>
          <a:xfrm>
            <a:off x="311700" y="865325"/>
            <a:ext cx="8520600" cy="14451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La produzione netta di energia elettrica complessiva in Sicilia è di </a:t>
            </a:r>
            <a:r>
              <a:rPr lang="it" sz="1100" dirty="0" smtClean="0">
                <a:solidFill>
                  <a:schemeClr val="dk1"/>
                </a:solidFill>
                <a:latin typeface="Calibri"/>
                <a:ea typeface="Calibri"/>
                <a:cs typeface="Calibri"/>
                <a:sym typeface="Calibri"/>
              </a:rPr>
              <a:t>18.231 </a:t>
            </a:r>
            <a:r>
              <a:rPr lang="it" sz="1100" dirty="0">
                <a:solidFill>
                  <a:schemeClr val="dk1"/>
                </a:solidFill>
                <a:latin typeface="Calibri"/>
                <a:ea typeface="Calibri"/>
                <a:cs typeface="Calibri"/>
                <a:sym typeface="Calibri"/>
              </a:rPr>
              <a:t>GWh/anno di cui</a:t>
            </a:r>
            <a:r>
              <a:rPr lang="it" sz="1100" b="1" dirty="0">
                <a:solidFill>
                  <a:schemeClr val="dk1"/>
                </a:solidFill>
                <a:latin typeface="Calibri"/>
                <a:ea typeface="Calibri"/>
                <a:cs typeface="Calibri"/>
                <a:sym typeface="Calibri"/>
              </a:rPr>
              <a:t> </a:t>
            </a:r>
            <a:r>
              <a:rPr lang="it" sz="1100" b="1" dirty="0" smtClean="0">
                <a:solidFill>
                  <a:schemeClr val="dk1"/>
                </a:solidFill>
                <a:latin typeface="Calibri"/>
                <a:ea typeface="Calibri"/>
                <a:cs typeface="Calibri"/>
                <a:sym typeface="Calibri"/>
              </a:rPr>
              <a:t>5.228,5 </a:t>
            </a:r>
            <a:r>
              <a:rPr lang="it" sz="1100" b="1" dirty="0">
                <a:solidFill>
                  <a:schemeClr val="dk1"/>
                </a:solidFill>
                <a:latin typeface="Calibri"/>
                <a:ea typeface="Calibri"/>
                <a:cs typeface="Calibri"/>
                <a:sym typeface="Calibri"/>
              </a:rPr>
              <a:t>GWh/anno da fonte rinnovabile</a:t>
            </a:r>
            <a:r>
              <a:rPr lang="it" sz="1100" dirty="0">
                <a:solidFill>
                  <a:schemeClr val="dk1"/>
                </a:solidFill>
                <a:latin typeface="Calibri"/>
                <a:ea typeface="Calibri"/>
                <a:cs typeface="Calibri"/>
                <a:sym typeface="Calibri"/>
              </a:rPr>
              <a:t>, pari al </a:t>
            </a:r>
            <a:r>
              <a:rPr lang="it" sz="1100" b="1" dirty="0" smtClean="0">
                <a:solidFill>
                  <a:schemeClr val="dk1"/>
                </a:solidFill>
                <a:latin typeface="Calibri"/>
                <a:ea typeface="Calibri"/>
                <a:cs typeface="Calibri"/>
                <a:sym typeface="Calibri"/>
              </a:rPr>
              <a:t>28,7</a:t>
            </a:r>
            <a:r>
              <a:rPr lang="it" sz="1100" b="1" dirty="0">
                <a:solidFill>
                  <a:schemeClr val="dk1"/>
                </a:solidFill>
                <a:latin typeface="Calibri"/>
                <a:ea typeface="Calibri"/>
                <a:cs typeface="Calibri"/>
                <a:sym typeface="Calibri"/>
              </a:rPr>
              <a:t>% </a:t>
            </a:r>
            <a:r>
              <a:rPr lang="it" sz="1100" dirty="0">
                <a:solidFill>
                  <a:schemeClr val="dk1"/>
                </a:solidFill>
                <a:latin typeface="Calibri"/>
                <a:ea typeface="Calibri"/>
                <a:cs typeface="Calibri"/>
                <a:sym typeface="Calibri"/>
              </a:rPr>
              <a:t>del totale. Il maggior contributo arriva dall’</a:t>
            </a:r>
            <a:r>
              <a:rPr lang="it" sz="1100" b="1" dirty="0">
                <a:solidFill>
                  <a:schemeClr val="dk1"/>
                </a:solidFill>
                <a:latin typeface="Calibri"/>
                <a:ea typeface="Calibri"/>
                <a:cs typeface="Calibri"/>
                <a:sym typeface="Calibri"/>
              </a:rPr>
              <a:t>energia del vento </a:t>
            </a:r>
            <a:r>
              <a:rPr lang="it" sz="1100" b="1" dirty="0" smtClean="0">
                <a:solidFill>
                  <a:schemeClr val="dk1"/>
                </a:solidFill>
                <a:latin typeface="Calibri"/>
                <a:ea typeface="Calibri"/>
                <a:cs typeface="Calibri"/>
                <a:sym typeface="Calibri"/>
              </a:rPr>
              <a:t>2.761,3 </a:t>
            </a:r>
            <a:r>
              <a:rPr lang="it" sz="1100" b="1" dirty="0">
                <a:solidFill>
                  <a:schemeClr val="dk1"/>
                </a:solidFill>
                <a:latin typeface="Calibri"/>
                <a:ea typeface="Calibri"/>
                <a:cs typeface="Calibri"/>
                <a:sym typeface="Calibri"/>
              </a:rPr>
              <a:t>GWh/anno</a:t>
            </a:r>
            <a:r>
              <a:rPr lang="it" sz="1100" dirty="0">
                <a:solidFill>
                  <a:schemeClr val="dk1"/>
                </a:solidFill>
                <a:latin typeface="Calibri"/>
                <a:ea typeface="Calibri"/>
                <a:cs typeface="Calibri"/>
                <a:sym typeface="Calibri"/>
              </a:rPr>
              <a:t> seguita dall’</a:t>
            </a:r>
            <a:r>
              <a:rPr lang="it" sz="1100" b="1" dirty="0">
                <a:solidFill>
                  <a:schemeClr val="dk1"/>
                </a:solidFill>
                <a:latin typeface="Calibri"/>
                <a:ea typeface="Calibri"/>
                <a:cs typeface="Calibri"/>
                <a:sym typeface="Calibri"/>
              </a:rPr>
              <a:t>energia solare con </a:t>
            </a:r>
            <a:r>
              <a:rPr lang="it" sz="1100" b="1" dirty="0" smtClean="0">
                <a:solidFill>
                  <a:schemeClr val="dk1"/>
                </a:solidFill>
                <a:latin typeface="Calibri"/>
                <a:ea typeface="Calibri"/>
                <a:cs typeface="Calibri"/>
                <a:sym typeface="Calibri"/>
              </a:rPr>
              <a:t>1.925,7 </a:t>
            </a:r>
            <a:r>
              <a:rPr lang="it" sz="1100" b="1" dirty="0">
                <a:solidFill>
                  <a:schemeClr val="dk1"/>
                </a:solidFill>
                <a:latin typeface="Calibri"/>
                <a:ea typeface="Calibri"/>
                <a:cs typeface="Calibri"/>
                <a:sym typeface="Calibri"/>
              </a:rPr>
              <a:t>GWh/anno</a:t>
            </a:r>
            <a:r>
              <a:rPr lang="it" sz="1100" dirty="0">
                <a:solidFill>
                  <a:schemeClr val="dk1"/>
                </a:solidFill>
                <a:latin typeface="Calibri"/>
                <a:ea typeface="Calibri"/>
                <a:cs typeface="Calibri"/>
                <a:sym typeface="Calibri"/>
              </a:rPr>
              <a:t> che coprono insieme circa il </a:t>
            </a:r>
            <a:r>
              <a:rPr lang="it" sz="1100" dirty="0" smtClean="0">
                <a:solidFill>
                  <a:schemeClr val="dk1"/>
                </a:solidFill>
                <a:latin typeface="Calibri"/>
                <a:ea typeface="Calibri"/>
                <a:cs typeface="Calibri"/>
                <a:sym typeface="Calibri"/>
              </a:rPr>
              <a:t>90% </a:t>
            </a:r>
            <a:r>
              <a:rPr lang="it" sz="1100" dirty="0">
                <a:solidFill>
                  <a:schemeClr val="dk1"/>
                </a:solidFill>
                <a:latin typeface="Calibri"/>
                <a:ea typeface="Calibri"/>
                <a:cs typeface="Calibri"/>
                <a:sym typeface="Calibri"/>
              </a:rPr>
              <a:t>della produzione totale di energia da fonti rinnovabili. In Sicilia la crescita delle rinnovabili è stata inesorabile negli ultimi anni sia per la potenza installata che per la produzione di energia. Dal 2010 al 2016 si è passati da 2,3 GW a 3,3 GW di potenza installata da fonti rinnovabili, con un complessivo +43,6%. </a:t>
            </a:r>
            <a:endParaRPr sz="1100" dirty="0">
              <a:solidFill>
                <a:schemeClr val="dk1"/>
              </a:solidFill>
              <a:latin typeface="Calibri"/>
              <a:ea typeface="Calibri"/>
              <a:cs typeface="Calibri"/>
              <a:sym typeface="Calibri"/>
            </a:endParaRPr>
          </a:p>
          <a:p>
            <a:pPr marL="0" lvl="0" indent="0">
              <a:spcBef>
                <a:spcPts val="0"/>
              </a:spcBef>
              <a:spcAft>
                <a:spcPts val="1600"/>
              </a:spcAft>
              <a:buNone/>
            </a:pPr>
            <a:endParaRPr dirty="0"/>
          </a:p>
        </p:txBody>
      </p:sp>
      <p:sp>
        <p:nvSpPr>
          <p:cNvPr id="147" name="Shape 147"/>
          <p:cNvSpPr txBox="1"/>
          <p:nvPr/>
        </p:nvSpPr>
        <p:spPr>
          <a:xfrm>
            <a:off x="311713" y="1816289"/>
            <a:ext cx="4260300" cy="2923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dirty="0">
                <a:solidFill>
                  <a:schemeClr val="dk1"/>
                </a:solidFill>
                <a:latin typeface="Calibri"/>
                <a:ea typeface="Calibri"/>
                <a:cs typeface="Calibri"/>
                <a:sym typeface="Calibri"/>
              </a:rPr>
              <a:t>PRODUZIONE ENERGIA ELETTRICA (GWh)</a:t>
            </a:r>
            <a:endParaRPr dirty="0"/>
          </a:p>
        </p:txBody>
      </p:sp>
      <p:sp>
        <p:nvSpPr>
          <p:cNvPr id="151" name="Shape 151"/>
          <p:cNvSpPr txBox="1"/>
          <p:nvPr/>
        </p:nvSpPr>
        <p:spPr>
          <a:xfrm>
            <a:off x="3362836" y="4478371"/>
            <a:ext cx="2404800" cy="248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it" sz="1000" i="1" dirty="0">
                <a:solidFill>
                  <a:schemeClr val="dk1"/>
                </a:solidFill>
                <a:latin typeface="Calibri"/>
                <a:ea typeface="Calibri"/>
                <a:cs typeface="Calibri"/>
                <a:sym typeface="Calibri"/>
              </a:rPr>
              <a:t>  Elaborazione Legambiente su dati Terna</a:t>
            </a:r>
            <a:endParaRPr i="1" dirty="0"/>
          </a:p>
        </p:txBody>
      </p:sp>
      <p:pic>
        <p:nvPicPr>
          <p:cNvPr id="2" name="Immagine 1"/>
          <p:cNvPicPr>
            <a:picLocks noChangeAspect="1"/>
          </p:cNvPicPr>
          <p:nvPr/>
        </p:nvPicPr>
        <p:blipFill>
          <a:blip r:embed="rId4"/>
          <a:stretch>
            <a:fillRect/>
          </a:stretch>
        </p:blipFill>
        <p:spPr>
          <a:xfrm>
            <a:off x="765463" y="2108624"/>
            <a:ext cx="3352800" cy="24044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it" sz="2400" b="1" dirty="0">
                <a:latin typeface="Calibri"/>
                <a:ea typeface="Calibri"/>
                <a:cs typeface="Calibri"/>
                <a:sym typeface="Calibri"/>
              </a:rPr>
              <a:t>ANDAMENTO DELLE </a:t>
            </a:r>
            <a:r>
              <a:rPr lang="it" sz="2400" b="1" dirty="0" smtClean="0">
                <a:latin typeface="Calibri"/>
                <a:ea typeface="Calibri"/>
                <a:cs typeface="Calibri"/>
                <a:sym typeface="Calibri"/>
              </a:rPr>
              <a:t>RINNOVABILI</a:t>
            </a:r>
            <a:endParaRPr sz="2400" dirty="0"/>
          </a:p>
        </p:txBody>
      </p:sp>
      <p:sp>
        <p:nvSpPr>
          <p:cNvPr id="4" name="Shape 138"/>
          <p:cNvSpPr txBox="1"/>
          <p:nvPr/>
        </p:nvSpPr>
        <p:spPr>
          <a:xfrm>
            <a:off x="7426992" y="1010214"/>
            <a:ext cx="1656543" cy="35446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it" sz="1000" i="1" dirty="0">
                <a:solidFill>
                  <a:schemeClr val="dk1"/>
                </a:solidFill>
                <a:latin typeface="Calibri"/>
                <a:ea typeface="Calibri"/>
                <a:cs typeface="Calibri"/>
                <a:sym typeface="Calibri"/>
              </a:rPr>
              <a:t>Elaborazione Legambiente su dati Terna</a:t>
            </a:r>
            <a:endParaRPr i="1" dirty="0"/>
          </a:p>
        </p:txBody>
      </p:sp>
      <p:sp>
        <p:nvSpPr>
          <p:cNvPr id="5" name="Shape 157"/>
          <p:cNvSpPr txBox="1"/>
          <p:nvPr/>
        </p:nvSpPr>
        <p:spPr>
          <a:xfrm>
            <a:off x="676874" y="1017725"/>
            <a:ext cx="1057547" cy="18930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it" sz="1000" b="1" i="1" u="none" strike="noStrike" cap="none" dirty="0">
                <a:solidFill>
                  <a:schemeClr val="dk1"/>
                </a:solidFill>
                <a:latin typeface="Calibri"/>
                <a:ea typeface="Calibri"/>
                <a:cs typeface="Calibri"/>
                <a:sym typeface="Calibri"/>
              </a:rPr>
              <a:t>POTENZA (MW)</a:t>
            </a:r>
            <a:endParaRPr sz="1400" b="1" i="1" u="none" strike="noStrike" cap="none" dirty="0">
              <a:solidFill>
                <a:srgbClr val="000000"/>
              </a:solidFill>
              <a:latin typeface="Arial"/>
              <a:ea typeface="Arial"/>
              <a:cs typeface="Arial"/>
              <a:sym typeface="Arial"/>
            </a:endParaRPr>
          </a:p>
        </p:txBody>
      </p:sp>
      <p:sp>
        <p:nvSpPr>
          <p:cNvPr id="6" name="Shape 158"/>
          <p:cNvSpPr txBox="1"/>
          <p:nvPr/>
        </p:nvSpPr>
        <p:spPr>
          <a:xfrm>
            <a:off x="676874" y="2997124"/>
            <a:ext cx="1057547" cy="18930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it" sz="1000" b="1" i="1" u="none" strike="noStrike" cap="none" dirty="0">
                <a:solidFill>
                  <a:schemeClr val="dk1"/>
                </a:solidFill>
                <a:latin typeface="Calibri"/>
                <a:ea typeface="Calibri"/>
                <a:cs typeface="Calibri"/>
                <a:sym typeface="Calibri"/>
              </a:rPr>
              <a:t>ENERGIA (GWh)</a:t>
            </a:r>
            <a:endParaRPr sz="1400" b="1" i="1" u="none" strike="noStrike" cap="none" dirty="0">
              <a:solidFill>
                <a:srgbClr val="000000"/>
              </a:solidFill>
              <a:latin typeface="Arial"/>
              <a:ea typeface="Arial"/>
              <a:cs typeface="Arial"/>
              <a:sym typeface="Arial"/>
            </a:endParaRPr>
          </a:p>
        </p:txBody>
      </p:sp>
      <p:pic>
        <p:nvPicPr>
          <p:cNvPr id="2" name="Immagine 1"/>
          <p:cNvPicPr>
            <a:picLocks noChangeAspect="1"/>
          </p:cNvPicPr>
          <p:nvPr/>
        </p:nvPicPr>
        <p:blipFill>
          <a:blip r:embed="rId3"/>
          <a:stretch>
            <a:fillRect/>
          </a:stretch>
        </p:blipFill>
        <p:spPr>
          <a:xfrm>
            <a:off x="1734420" y="1017725"/>
            <a:ext cx="5692573" cy="1884750"/>
          </a:xfrm>
          <a:prstGeom prst="rect">
            <a:avLst/>
          </a:prstGeom>
        </p:spPr>
      </p:pic>
      <p:pic>
        <p:nvPicPr>
          <p:cNvPr id="3" name="Immagine 2"/>
          <p:cNvPicPr>
            <a:picLocks noChangeAspect="1"/>
          </p:cNvPicPr>
          <p:nvPr/>
        </p:nvPicPr>
        <p:blipFill>
          <a:blip r:embed="rId4"/>
          <a:stretch>
            <a:fillRect/>
          </a:stretch>
        </p:blipFill>
        <p:spPr>
          <a:xfrm>
            <a:off x="1734420" y="2997124"/>
            <a:ext cx="5694618" cy="18796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SVILUPPO DELLE RINNOVABILI PER PROVINCIA</a:t>
            </a:r>
            <a:endParaRPr sz="2400" b="1">
              <a:latin typeface="Calibri"/>
              <a:ea typeface="Calibri"/>
              <a:cs typeface="Calibri"/>
              <a:sym typeface="Calibri"/>
            </a:endParaRPr>
          </a:p>
        </p:txBody>
      </p:sp>
      <p:sp>
        <p:nvSpPr>
          <p:cNvPr id="163" name="Shape 163"/>
          <p:cNvSpPr txBox="1">
            <a:spLocks noGrp="1"/>
          </p:cNvSpPr>
          <p:nvPr>
            <p:ph type="body" idx="1"/>
          </p:nvPr>
        </p:nvSpPr>
        <p:spPr>
          <a:xfrm>
            <a:off x="311700" y="3646950"/>
            <a:ext cx="8520600" cy="1059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100">
                <a:solidFill>
                  <a:schemeClr val="dk1"/>
                </a:solidFill>
                <a:latin typeface="Calibri"/>
                <a:ea typeface="Calibri"/>
                <a:cs typeface="Calibri"/>
                <a:sym typeface="Calibri"/>
              </a:rPr>
              <a:t>La maggior potenza installata è presente nel Provincia di Palermo con 569,5 MW complessivi, seguita da Catania (544,9 MW) e Agrigento (525,8 MW). In termini di produzione di energia è sempre la provincia di Palermo (936,8 GWh/anno) a fornire il maggior contributo da fonti rinnovabili, con eolico a giocare il ruolo da protagonista con 686 GWh/anno. Seguita da Trapani con 904,7 GWh/anno e Catania 773,1 GWh/anno.</a:t>
            </a:r>
            <a:endParaRPr/>
          </a:p>
        </p:txBody>
      </p:sp>
      <p:pic>
        <p:nvPicPr>
          <p:cNvPr id="164" name="Shape 164"/>
          <p:cNvPicPr preferRelativeResize="0"/>
          <p:nvPr/>
        </p:nvPicPr>
        <p:blipFill>
          <a:blip r:embed="rId3">
            <a:alphaModFix/>
          </a:blip>
          <a:stretch>
            <a:fillRect/>
          </a:stretch>
        </p:blipFill>
        <p:spPr>
          <a:xfrm>
            <a:off x="336500" y="1307375"/>
            <a:ext cx="2680975" cy="2176000"/>
          </a:xfrm>
          <a:prstGeom prst="rect">
            <a:avLst/>
          </a:prstGeom>
          <a:noFill/>
          <a:ln>
            <a:noFill/>
          </a:ln>
        </p:spPr>
      </p:pic>
      <p:pic>
        <p:nvPicPr>
          <p:cNvPr id="165" name="Shape 165"/>
          <p:cNvPicPr preferRelativeResize="0"/>
          <p:nvPr/>
        </p:nvPicPr>
        <p:blipFill>
          <a:blip r:embed="rId4">
            <a:alphaModFix/>
          </a:blip>
          <a:stretch>
            <a:fillRect/>
          </a:stretch>
        </p:blipFill>
        <p:spPr>
          <a:xfrm>
            <a:off x="3284351" y="1327662"/>
            <a:ext cx="2680975" cy="2181262"/>
          </a:xfrm>
          <a:prstGeom prst="rect">
            <a:avLst/>
          </a:prstGeom>
          <a:noFill/>
          <a:ln>
            <a:noFill/>
          </a:ln>
        </p:spPr>
      </p:pic>
      <p:sp>
        <p:nvSpPr>
          <p:cNvPr id="166" name="Shape 166"/>
          <p:cNvSpPr txBox="1"/>
          <p:nvPr/>
        </p:nvSpPr>
        <p:spPr>
          <a:xfrm>
            <a:off x="375950" y="1032350"/>
            <a:ext cx="25275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a:solidFill>
                  <a:schemeClr val="dk1"/>
                </a:solidFill>
                <a:latin typeface="Calibri"/>
                <a:ea typeface="Calibri"/>
                <a:cs typeface="Calibri"/>
                <a:sym typeface="Calibri"/>
              </a:rPr>
              <a:t>POTENZA INSTALLATA (MW) </a:t>
            </a:r>
            <a:endParaRPr/>
          </a:p>
        </p:txBody>
      </p:sp>
      <p:sp>
        <p:nvSpPr>
          <p:cNvPr id="167" name="Shape 167"/>
          <p:cNvSpPr txBox="1"/>
          <p:nvPr/>
        </p:nvSpPr>
        <p:spPr>
          <a:xfrm>
            <a:off x="3284200" y="1032350"/>
            <a:ext cx="2681100" cy="22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a:solidFill>
                  <a:schemeClr val="dk1"/>
                </a:solidFill>
                <a:latin typeface="Calibri"/>
                <a:ea typeface="Calibri"/>
                <a:cs typeface="Calibri"/>
                <a:sym typeface="Calibri"/>
              </a:rPr>
              <a:t> PROD. DI ENERGIA ELETTRICA (GWh)</a:t>
            </a:r>
            <a:endParaRPr/>
          </a:p>
        </p:txBody>
      </p:sp>
      <p:pic>
        <p:nvPicPr>
          <p:cNvPr id="168" name="Shape 168"/>
          <p:cNvPicPr preferRelativeResize="0"/>
          <p:nvPr/>
        </p:nvPicPr>
        <p:blipFill>
          <a:blip r:embed="rId5">
            <a:alphaModFix/>
          </a:blip>
          <a:stretch>
            <a:fillRect/>
          </a:stretch>
        </p:blipFill>
        <p:spPr>
          <a:xfrm>
            <a:off x="6230950" y="1323974"/>
            <a:ext cx="2681100" cy="2174359"/>
          </a:xfrm>
          <a:prstGeom prst="rect">
            <a:avLst/>
          </a:prstGeom>
          <a:noFill/>
          <a:ln>
            <a:noFill/>
          </a:ln>
        </p:spPr>
      </p:pic>
      <p:sp>
        <p:nvSpPr>
          <p:cNvPr id="169" name="Shape 169"/>
          <p:cNvSpPr txBox="1"/>
          <p:nvPr/>
        </p:nvSpPr>
        <p:spPr>
          <a:xfrm>
            <a:off x="6006875" y="1032425"/>
            <a:ext cx="3137100" cy="22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a:solidFill>
                  <a:schemeClr val="dk1"/>
                </a:solidFill>
                <a:latin typeface="Calibri"/>
                <a:ea typeface="Calibri"/>
                <a:cs typeface="Calibri"/>
                <a:sym typeface="Calibri"/>
              </a:rPr>
              <a:t> DISTRIBUZIONE PROD. ENERGIA ELETTRICA (GWh)</a:t>
            </a:r>
            <a:endParaRPr/>
          </a:p>
        </p:txBody>
      </p:sp>
      <p:sp>
        <p:nvSpPr>
          <p:cNvPr id="10" name="Shape 138"/>
          <p:cNvSpPr txBox="1"/>
          <p:nvPr/>
        </p:nvSpPr>
        <p:spPr>
          <a:xfrm>
            <a:off x="3283098" y="3477992"/>
            <a:ext cx="2682201" cy="18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000" i="1" dirty="0">
                <a:solidFill>
                  <a:schemeClr val="dk1"/>
                </a:solidFill>
                <a:latin typeface="Calibri"/>
                <a:ea typeface="Calibri"/>
                <a:cs typeface="Calibri"/>
                <a:sym typeface="Calibri"/>
              </a:rPr>
              <a:t>Elaborazione Legambiente su dati Terna</a:t>
            </a:r>
            <a:endParaRPr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2400" b="1">
                <a:latin typeface="Calibri"/>
                <a:ea typeface="Calibri"/>
                <a:cs typeface="Calibri"/>
                <a:sym typeface="Calibri"/>
              </a:rPr>
              <a:t>CONSUMI ELETTRICI</a:t>
            </a:r>
            <a:endParaRPr sz="2400" b="1"/>
          </a:p>
        </p:txBody>
      </p:sp>
      <p:sp>
        <p:nvSpPr>
          <p:cNvPr id="175" name="Shape 175"/>
          <p:cNvSpPr txBox="1">
            <a:spLocks noGrp="1"/>
          </p:cNvSpPr>
          <p:nvPr>
            <p:ph type="body" idx="1"/>
          </p:nvPr>
        </p:nvSpPr>
        <p:spPr>
          <a:xfrm>
            <a:off x="581175" y="3799500"/>
            <a:ext cx="7989600" cy="846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I consumi elettrici della regione Sicilia, pari a </a:t>
            </a:r>
            <a:r>
              <a:rPr lang="it" sz="1100" dirty="0" smtClean="0">
                <a:solidFill>
                  <a:schemeClr val="dk1"/>
                </a:solidFill>
                <a:latin typeface="Calibri"/>
                <a:ea typeface="Calibri"/>
                <a:cs typeface="Calibri"/>
                <a:sym typeface="Calibri"/>
              </a:rPr>
              <a:t>17,3 </a:t>
            </a:r>
            <a:r>
              <a:rPr lang="it" sz="1100" dirty="0">
                <a:solidFill>
                  <a:schemeClr val="dk1"/>
                </a:solidFill>
                <a:latin typeface="Calibri"/>
                <a:ea typeface="Calibri"/>
                <a:cs typeface="Calibri"/>
                <a:sym typeface="Calibri"/>
              </a:rPr>
              <a:t>TWh/anno al </a:t>
            </a:r>
            <a:r>
              <a:rPr lang="it" sz="1100" dirty="0" smtClean="0">
                <a:solidFill>
                  <a:schemeClr val="dk1"/>
                </a:solidFill>
                <a:latin typeface="Calibri"/>
                <a:ea typeface="Calibri"/>
                <a:cs typeface="Calibri"/>
                <a:sym typeface="Calibri"/>
              </a:rPr>
              <a:t>2017, </a:t>
            </a:r>
            <a:r>
              <a:rPr lang="it" sz="1100" dirty="0">
                <a:solidFill>
                  <a:schemeClr val="dk1"/>
                </a:solidFill>
                <a:latin typeface="Calibri"/>
                <a:ea typeface="Calibri"/>
                <a:cs typeface="Calibri"/>
                <a:sym typeface="Calibri"/>
              </a:rPr>
              <a:t>sono uniformemente distribuiti tra industria </a:t>
            </a:r>
            <a:r>
              <a:rPr lang="it" sz="1100" dirty="0" smtClean="0">
                <a:solidFill>
                  <a:schemeClr val="dk1"/>
                </a:solidFill>
                <a:latin typeface="Calibri"/>
                <a:ea typeface="Calibri"/>
                <a:cs typeface="Calibri"/>
                <a:sym typeface="Calibri"/>
              </a:rPr>
              <a:t>33,5%, </a:t>
            </a:r>
            <a:r>
              <a:rPr lang="it" sz="1100" dirty="0">
                <a:solidFill>
                  <a:schemeClr val="dk1"/>
                </a:solidFill>
                <a:latin typeface="Calibri"/>
                <a:ea typeface="Calibri"/>
                <a:cs typeface="Calibri"/>
                <a:sym typeface="Calibri"/>
              </a:rPr>
              <a:t>terziario </a:t>
            </a:r>
            <a:r>
              <a:rPr lang="it" sz="1100" dirty="0" smtClean="0">
                <a:solidFill>
                  <a:schemeClr val="dk1"/>
                </a:solidFill>
                <a:latin typeface="Calibri"/>
                <a:ea typeface="Calibri"/>
                <a:cs typeface="Calibri"/>
                <a:sym typeface="Calibri"/>
              </a:rPr>
              <a:t>31,9% </a:t>
            </a:r>
            <a:r>
              <a:rPr lang="it" sz="1100" dirty="0">
                <a:solidFill>
                  <a:schemeClr val="dk1"/>
                </a:solidFill>
                <a:latin typeface="Calibri"/>
                <a:ea typeface="Calibri"/>
                <a:cs typeface="Calibri"/>
                <a:sym typeface="Calibri"/>
              </a:rPr>
              <a:t>e domestico 32% con il complessivo 97,5%. Il restante 2,5% è dovuto al consumo nel settore agricolo. La produzione di energia elettrica da </a:t>
            </a:r>
            <a:r>
              <a:rPr lang="it" sz="1100" b="1" dirty="0">
                <a:solidFill>
                  <a:schemeClr val="dk1"/>
                </a:solidFill>
                <a:latin typeface="Calibri"/>
                <a:ea typeface="Calibri"/>
                <a:cs typeface="Calibri"/>
                <a:sym typeface="Calibri"/>
              </a:rPr>
              <a:t>fonti rinnovabili, </a:t>
            </a:r>
            <a:r>
              <a:rPr lang="it" sz="1100" b="1" dirty="0" smtClean="0">
                <a:solidFill>
                  <a:schemeClr val="dk1"/>
                </a:solidFill>
                <a:latin typeface="Calibri"/>
                <a:ea typeface="Calibri"/>
                <a:cs typeface="Calibri"/>
                <a:sym typeface="Calibri"/>
              </a:rPr>
              <a:t>5.228,5 </a:t>
            </a:r>
            <a:r>
              <a:rPr lang="it" sz="1100" b="1" dirty="0">
                <a:solidFill>
                  <a:schemeClr val="dk1"/>
                </a:solidFill>
                <a:latin typeface="Calibri"/>
                <a:ea typeface="Calibri"/>
                <a:cs typeface="Calibri"/>
                <a:sym typeface="Calibri"/>
              </a:rPr>
              <a:t>GWh/anno,</a:t>
            </a:r>
            <a:r>
              <a:rPr lang="it" sz="1100" dirty="0">
                <a:solidFill>
                  <a:schemeClr val="dk1"/>
                </a:solidFill>
                <a:latin typeface="Calibri"/>
                <a:ea typeface="Calibri"/>
                <a:cs typeface="Calibri"/>
                <a:sym typeface="Calibri"/>
              </a:rPr>
              <a:t> ha un’incidenza pari al </a:t>
            </a:r>
            <a:r>
              <a:rPr lang="it" sz="1100" b="1" dirty="0" smtClean="0">
                <a:solidFill>
                  <a:schemeClr val="dk1"/>
                </a:solidFill>
                <a:latin typeface="Calibri"/>
                <a:ea typeface="Calibri"/>
                <a:cs typeface="Calibri"/>
                <a:sym typeface="Calibri"/>
              </a:rPr>
              <a:t>30,2%</a:t>
            </a:r>
            <a:r>
              <a:rPr lang="it" sz="1100" dirty="0" smtClean="0">
                <a:solidFill>
                  <a:schemeClr val="dk1"/>
                </a:solidFill>
                <a:latin typeface="Calibri"/>
                <a:ea typeface="Calibri"/>
                <a:cs typeface="Calibri"/>
                <a:sym typeface="Calibri"/>
              </a:rPr>
              <a:t> </a:t>
            </a:r>
            <a:r>
              <a:rPr lang="it" sz="1100" dirty="0">
                <a:solidFill>
                  <a:schemeClr val="dk1"/>
                </a:solidFill>
                <a:latin typeface="Calibri"/>
                <a:ea typeface="Calibri"/>
                <a:cs typeface="Calibri"/>
                <a:sym typeface="Calibri"/>
              </a:rPr>
              <a:t>dei consumi elettrici totali, soddisfacendo il fabbisogno di circa 1.900.000 famiglie. Tale percentuale è leggermente inferiore al dato nazionale che si attesta al 2016 al </a:t>
            </a:r>
            <a:r>
              <a:rPr lang="it" sz="1100" b="1" dirty="0" smtClean="0">
                <a:solidFill>
                  <a:schemeClr val="dk1"/>
                </a:solidFill>
                <a:latin typeface="Calibri"/>
                <a:ea typeface="Calibri"/>
                <a:cs typeface="Calibri"/>
                <a:sym typeface="Calibri"/>
              </a:rPr>
              <a:t>34,4%</a:t>
            </a:r>
            <a:r>
              <a:rPr lang="it" sz="1100" dirty="0" smtClean="0">
                <a:solidFill>
                  <a:schemeClr val="dk1"/>
                </a:solidFill>
                <a:latin typeface="Calibri"/>
                <a:ea typeface="Calibri"/>
                <a:cs typeface="Calibri"/>
                <a:sym typeface="Calibri"/>
              </a:rPr>
              <a:t>.</a:t>
            </a:r>
            <a:endParaRPr dirty="0"/>
          </a:p>
        </p:txBody>
      </p:sp>
      <p:sp>
        <p:nvSpPr>
          <p:cNvPr id="177" name="Shape 177"/>
          <p:cNvSpPr txBox="1"/>
          <p:nvPr/>
        </p:nvSpPr>
        <p:spPr>
          <a:xfrm>
            <a:off x="610400" y="1013300"/>
            <a:ext cx="3509100" cy="25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a:solidFill>
                  <a:schemeClr val="dk1"/>
                </a:solidFill>
                <a:latin typeface="Calibri"/>
                <a:ea typeface="Calibri"/>
                <a:cs typeface="Calibri"/>
                <a:sym typeface="Calibri"/>
              </a:rPr>
              <a:t>CONSUMI ELETTRICI PER SETTORE (GWh)</a:t>
            </a:r>
            <a:endParaRPr/>
          </a:p>
        </p:txBody>
      </p:sp>
      <p:sp>
        <p:nvSpPr>
          <p:cNvPr id="179" name="Shape 179"/>
          <p:cNvSpPr txBox="1"/>
          <p:nvPr/>
        </p:nvSpPr>
        <p:spPr>
          <a:xfrm>
            <a:off x="3348225" y="3472425"/>
            <a:ext cx="2455500" cy="254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1000" i="1">
                <a:solidFill>
                  <a:schemeClr val="dk1"/>
                </a:solidFill>
                <a:latin typeface="Calibri"/>
                <a:ea typeface="Calibri"/>
                <a:cs typeface="Calibri"/>
                <a:sym typeface="Calibri"/>
              </a:rPr>
              <a:t>  Elaborazione Legambiente su dati Terna</a:t>
            </a:r>
            <a:endParaRPr i="1"/>
          </a:p>
        </p:txBody>
      </p:sp>
      <p:sp>
        <p:nvSpPr>
          <p:cNvPr id="180" name="Shape 180"/>
          <p:cNvSpPr txBox="1"/>
          <p:nvPr/>
        </p:nvSpPr>
        <p:spPr>
          <a:xfrm>
            <a:off x="4953800" y="1013300"/>
            <a:ext cx="3459900" cy="25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a:solidFill>
                  <a:schemeClr val="dk1"/>
                </a:solidFill>
                <a:latin typeface="Calibri"/>
                <a:ea typeface="Calibri"/>
                <a:cs typeface="Calibri"/>
                <a:sym typeface="Calibri"/>
              </a:rPr>
              <a:t> INCIDENZA FER SUI CONSUMI ELETTRICI (GWh)</a:t>
            </a:r>
            <a:endParaRPr sz="1100" b="1">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p:txBody>
      </p:sp>
      <p:pic>
        <p:nvPicPr>
          <p:cNvPr id="2" name="Immagine 1"/>
          <p:cNvPicPr>
            <a:picLocks noChangeAspect="1"/>
          </p:cNvPicPr>
          <p:nvPr/>
        </p:nvPicPr>
        <p:blipFill>
          <a:blip r:embed="rId3"/>
          <a:stretch>
            <a:fillRect/>
          </a:stretch>
        </p:blipFill>
        <p:spPr>
          <a:xfrm>
            <a:off x="724891" y="1267700"/>
            <a:ext cx="3280118" cy="2204725"/>
          </a:xfrm>
          <a:prstGeom prst="rect">
            <a:avLst/>
          </a:prstGeom>
        </p:spPr>
      </p:pic>
      <p:pic>
        <p:nvPicPr>
          <p:cNvPr id="3" name="Immagine 2"/>
          <p:cNvPicPr>
            <a:picLocks noChangeAspect="1"/>
          </p:cNvPicPr>
          <p:nvPr/>
        </p:nvPicPr>
        <p:blipFill>
          <a:blip r:embed="rId4"/>
          <a:stretch>
            <a:fillRect/>
          </a:stretch>
        </p:blipFill>
        <p:spPr>
          <a:xfrm>
            <a:off x="5043691" y="1267700"/>
            <a:ext cx="3280118" cy="22047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CONSUMI FINALI</a:t>
            </a:r>
            <a:endParaRPr sz="2400" b="1">
              <a:latin typeface="Calibri"/>
              <a:ea typeface="Calibri"/>
              <a:cs typeface="Calibri"/>
              <a:sym typeface="Calibri"/>
            </a:endParaRPr>
          </a:p>
        </p:txBody>
      </p:sp>
      <p:sp>
        <p:nvSpPr>
          <p:cNvPr id="186" name="Shape 186"/>
          <p:cNvSpPr txBox="1">
            <a:spLocks noGrp="1"/>
          </p:cNvSpPr>
          <p:nvPr>
            <p:ph type="body" idx="1"/>
          </p:nvPr>
        </p:nvSpPr>
        <p:spPr>
          <a:xfrm>
            <a:off x="311700" y="3604699"/>
            <a:ext cx="8520600" cy="1168191"/>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it" sz="1100" dirty="0">
                <a:solidFill>
                  <a:schemeClr val="dk1"/>
                </a:solidFill>
                <a:latin typeface="Calibri"/>
                <a:ea typeface="Calibri"/>
                <a:cs typeface="Calibri"/>
                <a:sym typeface="Calibri"/>
              </a:rPr>
              <a:t>I consumi finali lordi da fonti rinnovabili della Regione Sicilia sono pari </a:t>
            </a:r>
            <a:r>
              <a:rPr lang="it" sz="1100" dirty="0" smtClean="0">
                <a:solidFill>
                  <a:schemeClr val="dk1"/>
                </a:solidFill>
                <a:latin typeface="Calibri"/>
                <a:ea typeface="Calibri"/>
                <a:cs typeface="Calibri"/>
                <a:sym typeface="Calibri"/>
              </a:rPr>
              <a:t>706 </a:t>
            </a:r>
            <a:r>
              <a:rPr lang="it" sz="1100" dirty="0">
                <a:solidFill>
                  <a:schemeClr val="dk1"/>
                </a:solidFill>
                <a:latin typeface="Calibri"/>
                <a:ea typeface="Calibri"/>
                <a:cs typeface="Calibri"/>
                <a:sym typeface="Calibri"/>
              </a:rPr>
              <a:t>ktep/anno, di cui </a:t>
            </a:r>
            <a:r>
              <a:rPr lang="it" sz="1100" dirty="0" smtClean="0">
                <a:solidFill>
                  <a:schemeClr val="dk1"/>
                </a:solidFill>
                <a:latin typeface="Calibri"/>
                <a:ea typeface="Calibri"/>
                <a:cs typeface="Calibri"/>
                <a:sym typeface="Calibri"/>
              </a:rPr>
              <a:t>271 </a:t>
            </a:r>
            <a:r>
              <a:rPr lang="it" sz="1100" dirty="0">
                <a:solidFill>
                  <a:schemeClr val="dk1"/>
                </a:solidFill>
                <a:latin typeface="Calibri"/>
                <a:ea typeface="Calibri"/>
                <a:cs typeface="Calibri"/>
                <a:sym typeface="Calibri"/>
              </a:rPr>
              <a:t>ktep/anno per il settore termico e </a:t>
            </a:r>
            <a:r>
              <a:rPr lang="it" sz="1100" dirty="0" smtClean="0">
                <a:solidFill>
                  <a:schemeClr val="dk1"/>
                </a:solidFill>
                <a:latin typeface="Calibri"/>
                <a:ea typeface="Calibri"/>
                <a:cs typeface="Calibri"/>
                <a:sym typeface="Calibri"/>
              </a:rPr>
              <a:t>435 </a:t>
            </a:r>
            <a:r>
              <a:rPr lang="it" sz="1100" dirty="0">
                <a:solidFill>
                  <a:schemeClr val="dk1"/>
                </a:solidFill>
                <a:latin typeface="Calibri"/>
                <a:ea typeface="Calibri"/>
                <a:cs typeface="Calibri"/>
                <a:sym typeface="Calibri"/>
              </a:rPr>
              <a:t>ktep/anno per quello </a:t>
            </a:r>
            <a:r>
              <a:rPr lang="it" sz="1100" dirty="0" smtClean="0">
                <a:solidFill>
                  <a:schemeClr val="dk1"/>
                </a:solidFill>
                <a:latin typeface="Calibri"/>
                <a:ea typeface="Calibri"/>
                <a:cs typeface="Calibri"/>
                <a:sym typeface="Calibri"/>
              </a:rPr>
              <a:t>elettrico. I </a:t>
            </a:r>
            <a:r>
              <a:rPr lang="it" sz="1100" dirty="0">
                <a:solidFill>
                  <a:schemeClr val="dk1"/>
                </a:solidFill>
                <a:latin typeface="Calibri"/>
                <a:ea typeface="Calibri"/>
                <a:cs typeface="Calibri"/>
                <a:sym typeface="Calibri"/>
              </a:rPr>
              <a:t>consumi elettrici sono coperti per il </a:t>
            </a:r>
            <a:r>
              <a:rPr lang="it" sz="1100" dirty="0" smtClean="0">
                <a:solidFill>
                  <a:schemeClr val="dk1"/>
                </a:solidFill>
                <a:latin typeface="Calibri"/>
                <a:ea typeface="Calibri"/>
                <a:cs typeface="Calibri"/>
                <a:sym typeface="Calibri"/>
              </a:rPr>
              <a:t>93% </a:t>
            </a:r>
            <a:r>
              <a:rPr lang="it" sz="1100" dirty="0">
                <a:solidFill>
                  <a:schemeClr val="dk1"/>
                </a:solidFill>
                <a:latin typeface="Calibri"/>
                <a:ea typeface="Calibri"/>
                <a:cs typeface="Calibri"/>
                <a:sym typeface="Calibri"/>
              </a:rPr>
              <a:t>del fabbisogno dall’energia prodotta attraverso impianti solari fotovoltaici, </a:t>
            </a:r>
            <a:r>
              <a:rPr lang="it" sz="1100" dirty="0" smtClean="0">
                <a:solidFill>
                  <a:schemeClr val="dk1"/>
                </a:solidFill>
                <a:latin typeface="Calibri"/>
                <a:ea typeface="Calibri"/>
                <a:cs typeface="Calibri"/>
                <a:sym typeface="Calibri"/>
              </a:rPr>
              <a:t>150 </a:t>
            </a:r>
            <a:r>
              <a:rPr lang="it" sz="1100" dirty="0">
                <a:solidFill>
                  <a:schemeClr val="dk1"/>
                </a:solidFill>
                <a:latin typeface="Calibri"/>
                <a:ea typeface="Calibri"/>
                <a:cs typeface="Calibri"/>
                <a:sym typeface="Calibri"/>
              </a:rPr>
              <a:t>ktep/anno e impianti eolici, </a:t>
            </a:r>
            <a:r>
              <a:rPr lang="it" sz="1100" dirty="0" smtClean="0">
                <a:solidFill>
                  <a:schemeClr val="dk1"/>
                </a:solidFill>
                <a:latin typeface="Calibri"/>
                <a:ea typeface="Calibri"/>
                <a:cs typeface="Calibri"/>
                <a:sym typeface="Calibri"/>
              </a:rPr>
              <a:t>254 ktep/anno. </a:t>
            </a:r>
            <a:r>
              <a:rPr lang="it" sz="1100" dirty="0">
                <a:solidFill>
                  <a:schemeClr val="dk1"/>
                </a:solidFill>
                <a:latin typeface="Calibri"/>
                <a:ea typeface="Calibri"/>
                <a:cs typeface="Calibri"/>
                <a:sym typeface="Calibri"/>
              </a:rPr>
              <a:t>Per ciò che riguarda il settore termico invece è l’energia rinnovabile da pompe di calore (PdC) e l’energia da biomasse solide nel settore residenziale a coprire complessivamente </a:t>
            </a:r>
            <a:r>
              <a:rPr lang="it" sz="1100" dirty="0" smtClean="0">
                <a:solidFill>
                  <a:schemeClr val="dk1"/>
                </a:solidFill>
                <a:latin typeface="Calibri"/>
                <a:ea typeface="Calibri"/>
                <a:cs typeface="Calibri"/>
                <a:sym typeface="Calibri"/>
              </a:rPr>
              <a:t>l’82,2% </a:t>
            </a:r>
            <a:r>
              <a:rPr lang="it" sz="1100" dirty="0">
                <a:solidFill>
                  <a:schemeClr val="dk1"/>
                </a:solidFill>
                <a:latin typeface="Calibri"/>
                <a:ea typeface="Calibri"/>
                <a:cs typeface="Calibri"/>
                <a:sym typeface="Calibri"/>
              </a:rPr>
              <a:t>dei consumi finali lordi di energia termica da fonti rinnovabili. Per la Sicilia, nel </a:t>
            </a:r>
            <a:r>
              <a:rPr lang="it" sz="1100" dirty="0" smtClean="0">
                <a:solidFill>
                  <a:schemeClr val="dk1"/>
                </a:solidFill>
                <a:latin typeface="Calibri"/>
                <a:ea typeface="Calibri"/>
                <a:cs typeface="Calibri"/>
                <a:sym typeface="Calibri"/>
              </a:rPr>
              <a:t>2016 </a:t>
            </a:r>
            <a:r>
              <a:rPr lang="it" sz="1100" dirty="0">
                <a:solidFill>
                  <a:schemeClr val="dk1"/>
                </a:solidFill>
                <a:latin typeface="Calibri"/>
                <a:ea typeface="Calibri"/>
                <a:cs typeface="Calibri"/>
                <a:sym typeface="Calibri"/>
              </a:rPr>
              <a:t>la quota dei consumi complessivi di energia coperta da fonti rinnovabili è pari </a:t>
            </a:r>
            <a:r>
              <a:rPr lang="it" sz="1100" dirty="0" smtClean="0">
                <a:solidFill>
                  <a:schemeClr val="dk1"/>
                </a:solidFill>
                <a:latin typeface="Calibri"/>
                <a:ea typeface="Calibri"/>
                <a:cs typeface="Calibri"/>
                <a:sym typeface="Calibri"/>
              </a:rPr>
              <a:t>all’11,6%, </a:t>
            </a:r>
            <a:r>
              <a:rPr lang="it" sz="1100" dirty="0">
                <a:solidFill>
                  <a:schemeClr val="dk1"/>
                </a:solidFill>
                <a:latin typeface="Calibri"/>
                <a:ea typeface="Calibri"/>
                <a:cs typeface="Calibri"/>
                <a:sym typeface="Calibri"/>
              </a:rPr>
              <a:t>superiore alla previsione del D.M. 15 marzo 2012 per il 2016 (10,8%).</a:t>
            </a:r>
            <a:endParaRPr sz="1100" dirty="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100" dirty="0">
              <a:solidFill>
                <a:schemeClr val="dk1"/>
              </a:solidFill>
              <a:latin typeface="Calibri"/>
              <a:ea typeface="Calibri"/>
              <a:cs typeface="Calibri"/>
              <a:sym typeface="Calibri"/>
            </a:endParaRPr>
          </a:p>
          <a:p>
            <a:pPr marL="0" lvl="0" indent="0">
              <a:spcBef>
                <a:spcPts val="0"/>
              </a:spcBef>
              <a:spcAft>
                <a:spcPts val="1600"/>
              </a:spcAft>
              <a:buNone/>
            </a:pPr>
            <a:endParaRPr dirty="0"/>
          </a:p>
        </p:txBody>
      </p:sp>
      <p:sp>
        <p:nvSpPr>
          <p:cNvPr id="187" name="Shape 187"/>
          <p:cNvSpPr txBox="1"/>
          <p:nvPr/>
        </p:nvSpPr>
        <p:spPr>
          <a:xfrm>
            <a:off x="431125" y="884050"/>
            <a:ext cx="3382500" cy="3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a:solidFill>
                  <a:schemeClr val="dk1"/>
                </a:solidFill>
                <a:latin typeface="Calibri"/>
                <a:ea typeface="Calibri"/>
                <a:cs typeface="Calibri"/>
                <a:sym typeface="Calibri"/>
              </a:rPr>
              <a:t>CONSUMI FINALI LORDI DI EN. ELETTRICA (ktep) </a:t>
            </a:r>
            <a:endParaRPr/>
          </a:p>
        </p:txBody>
      </p:sp>
      <p:sp>
        <p:nvSpPr>
          <p:cNvPr id="189" name="Shape 189"/>
          <p:cNvSpPr txBox="1"/>
          <p:nvPr/>
        </p:nvSpPr>
        <p:spPr>
          <a:xfrm>
            <a:off x="3202325" y="3311625"/>
            <a:ext cx="2833200" cy="293074"/>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1000" i="1" dirty="0">
                <a:solidFill>
                  <a:schemeClr val="dk1"/>
                </a:solidFill>
                <a:latin typeface="Calibri"/>
                <a:ea typeface="Calibri"/>
                <a:cs typeface="Calibri"/>
                <a:sym typeface="Calibri"/>
              </a:rPr>
              <a:t>Elaborazione Legambiente su dati GSE (Dati </a:t>
            </a:r>
            <a:r>
              <a:rPr lang="it" sz="1000" i="1" dirty="0" smtClean="0">
                <a:solidFill>
                  <a:schemeClr val="dk1"/>
                </a:solidFill>
                <a:latin typeface="Calibri"/>
                <a:ea typeface="Calibri"/>
                <a:cs typeface="Calibri"/>
                <a:sym typeface="Calibri"/>
              </a:rPr>
              <a:t>2016)</a:t>
            </a:r>
            <a:endParaRPr i="1" dirty="0"/>
          </a:p>
        </p:txBody>
      </p:sp>
      <p:sp>
        <p:nvSpPr>
          <p:cNvPr id="191" name="Shape 191"/>
          <p:cNvSpPr txBox="1"/>
          <p:nvPr/>
        </p:nvSpPr>
        <p:spPr>
          <a:xfrm>
            <a:off x="5364275" y="884050"/>
            <a:ext cx="3320100" cy="3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1100" b="1">
                <a:solidFill>
                  <a:schemeClr val="dk1"/>
                </a:solidFill>
                <a:latin typeface="Calibri"/>
                <a:ea typeface="Calibri"/>
                <a:cs typeface="Calibri"/>
                <a:sym typeface="Calibri"/>
              </a:rPr>
              <a:t>CONSUMI FINALI LORDI DI EN. TERMICA (ktep)</a:t>
            </a:r>
            <a:endParaRPr>
              <a:solidFill>
                <a:schemeClr val="dk1"/>
              </a:solidFill>
            </a:endParaRPr>
          </a:p>
          <a:p>
            <a:pPr marL="0" lvl="0" indent="0" algn="ctr" rtl="0">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p:txBody>
      </p:sp>
      <p:pic>
        <p:nvPicPr>
          <p:cNvPr id="2" name="Immagine 1"/>
          <p:cNvPicPr>
            <a:picLocks noChangeAspect="1"/>
          </p:cNvPicPr>
          <p:nvPr/>
        </p:nvPicPr>
        <p:blipFill>
          <a:blip r:embed="rId3"/>
          <a:stretch>
            <a:fillRect/>
          </a:stretch>
        </p:blipFill>
        <p:spPr>
          <a:xfrm>
            <a:off x="465759" y="1189150"/>
            <a:ext cx="3261111" cy="2197559"/>
          </a:xfrm>
          <a:prstGeom prst="rect">
            <a:avLst/>
          </a:prstGeom>
        </p:spPr>
      </p:pic>
      <p:pic>
        <p:nvPicPr>
          <p:cNvPr id="3" name="Immagine 2"/>
          <p:cNvPicPr>
            <a:picLocks noChangeAspect="1"/>
          </p:cNvPicPr>
          <p:nvPr/>
        </p:nvPicPr>
        <p:blipFill>
          <a:blip r:embed="rId4"/>
          <a:stretch>
            <a:fillRect/>
          </a:stretch>
        </p:blipFill>
        <p:spPr>
          <a:xfrm>
            <a:off x="5321784" y="1189149"/>
            <a:ext cx="3261111" cy="219755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I COMUNI 100% RINNOVABILI - elettrici</a:t>
            </a:r>
            <a:endParaRPr sz="2400" b="1">
              <a:latin typeface="Calibri"/>
              <a:ea typeface="Calibri"/>
              <a:cs typeface="Calibri"/>
              <a:sym typeface="Calibri"/>
            </a:endParaRPr>
          </a:p>
        </p:txBody>
      </p:sp>
      <p:graphicFrame>
        <p:nvGraphicFramePr>
          <p:cNvPr id="197" name="Shape 197"/>
          <p:cNvGraphicFramePr/>
          <p:nvPr>
            <p:extLst>
              <p:ext uri="{D42A27DB-BD31-4B8C-83A1-F6EECF244321}">
                <p14:modId xmlns:p14="http://schemas.microsoft.com/office/powerpoint/2010/main" val="8610519"/>
              </p:ext>
            </p:extLst>
          </p:nvPr>
        </p:nvGraphicFramePr>
        <p:xfrm>
          <a:off x="3691225" y="1055900"/>
          <a:ext cx="5206500" cy="2804160"/>
        </p:xfrm>
        <a:graphic>
          <a:graphicData uri="http://schemas.openxmlformats.org/drawingml/2006/table">
            <a:tbl>
              <a:tblPr>
                <a:noFill/>
                <a:tableStyleId>{4C68C189-4709-466D-A2AA-B77FED927489}</a:tableStyleId>
              </a:tblPr>
              <a:tblGrid>
                <a:gridCol w="382850"/>
                <a:gridCol w="1001450"/>
                <a:gridCol w="725025"/>
                <a:gridCol w="511750"/>
                <a:gridCol w="756475"/>
                <a:gridCol w="534925"/>
                <a:gridCol w="616500"/>
                <a:gridCol w="677525"/>
              </a:tblGrid>
              <a:tr h="163575">
                <a:tc rowSpan="2">
                  <a:txBody>
                    <a:bodyPr/>
                    <a:lstStyle/>
                    <a:p>
                      <a:pPr marL="0" lvl="0" indent="0" algn="ctr" rtl="0">
                        <a:spcBef>
                          <a:spcPts val="0"/>
                        </a:spcBef>
                        <a:spcAft>
                          <a:spcPts val="0"/>
                        </a:spcAft>
                        <a:buNone/>
                      </a:pPr>
                      <a:r>
                        <a:rPr lang="it" sz="700" b="1" i="1" dirty="0">
                          <a:latin typeface="Calibri"/>
                          <a:ea typeface="Calibri"/>
                          <a:cs typeface="Calibri"/>
                          <a:sym typeface="Calibri"/>
                        </a:rPr>
                        <a:t> </a:t>
                      </a:r>
                      <a:r>
                        <a:rPr lang="it" sz="700" dirty="0">
                          <a:latin typeface="Calibri"/>
                          <a:ea typeface="Calibri"/>
                          <a:cs typeface="Calibri"/>
                          <a:sym typeface="Calibri"/>
                        </a:rPr>
                        <a:t>PR</a:t>
                      </a:r>
                      <a:endParaRPr sz="700" b="1" i="1"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it" sz="700" b="1" i="1" dirty="0">
                          <a:latin typeface="Calibri"/>
                          <a:ea typeface="Calibri"/>
                          <a:cs typeface="Calibri"/>
                          <a:sym typeface="Calibri"/>
                        </a:rPr>
                        <a:t> </a:t>
                      </a:r>
                      <a:r>
                        <a:rPr lang="it" sz="700" dirty="0">
                          <a:latin typeface="Calibri"/>
                          <a:ea typeface="Calibri"/>
                          <a:cs typeface="Calibri"/>
                          <a:sym typeface="Calibri"/>
                        </a:rPr>
                        <a:t>COMUNE</a:t>
                      </a:r>
                      <a:endParaRPr sz="700" b="1" i="1"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it" sz="700" b="1" i="1">
                          <a:latin typeface="Calibri"/>
                          <a:ea typeface="Calibri"/>
                          <a:cs typeface="Calibri"/>
                          <a:sym typeface="Calibri"/>
                        </a:rPr>
                        <a:t>FOTOVOLTAICO</a:t>
                      </a:r>
                      <a:endParaRPr sz="700" b="1" i="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it" sz="700" b="1" i="1">
                          <a:latin typeface="Calibri"/>
                          <a:ea typeface="Calibri"/>
                          <a:cs typeface="Calibri"/>
                          <a:sym typeface="Calibri"/>
                        </a:rPr>
                        <a:t>EOLICO</a:t>
                      </a:r>
                      <a:endParaRPr sz="700" b="1" i="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it" sz="700" b="1" i="1">
                          <a:latin typeface="Calibri"/>
                          <a:ea typeface="Calibri"/>
                          <a:cs typeface="Calibri"/>
                          <a:sym typeface="Calibri"/>
                        </a:rPr>
                        <a:t>IDROELETTRICO</a:t>
                      </a:r>
                      <a:endParaRPr sz="700" b="1" i="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it" sz="700" b="1" i="1">
                          <a:latin typeface="Calibri"/>
                          <a:ea typeface="Calibri"/>
                          <a:cs typeface="Calibri"/>
                          <a:sym typeface="Calibri"/>
                        </a:rPr>
                        <a:t>BIOGAS</a:t>
                      </a:r>
                      <a:endParaRPr sz="700" b="1" i="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it" sz="700" b="1" i="1">
                          <a:latin typeface="Calibri"/>
                          <a:ea typeface="Calibri"/>
                          <a:cs typeface="Calibri"/>
                          <a:sym typeface="Calibri"/>
                        </a:rPr>
                        <a:t>BIOMASSA</a:t>
                      </a:r>
                      <a:endParaRPr sz="700" b="1" i="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it" sz="700" b="1" i="1">
                          <a:latin typeface="Calibri"/>
                          <a:ea typeface="Calibri"/>
                          <a:cs typeface="Calibri"/>
                          <a:sym typeface="Calibri"/>
                        </a:rPr>
                        <a:t>BIOLIQUIDI</a:t>
                      </a:r>
                      <a:endParaRPr sz="700" b="1" i="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vMerge="1">
                  <a:txBody>
                    <a:bodyPr/>
                    <a:lstStyle/>
                    <a:p>
                      <a:endParaRPr lang="it-IT"/>
                    </a:p>
                  </a:txBody>
                  <a:tcPr/>
                </a:tc>
                <a:tc vMerge="1">
                  <a:txBody>
                    <a:bodyPr/>
                    <a:lstStyle/>
                    <a:p>
                      <a:endParaRPr lang="it-IT"/>
                    </a:p>
                  </a:txBody>
                  <a:tcPr/>
                </a:tc>
                <a:tc>
                  <a:txBody>
                    <a:bodyPr/>
                    <a:lstStyle/>
                    <a:p>
                      <a:pPr marL="0" marR="0" lvl="0" indent="0" algn="ctr" rtl="0">
                        <a:lnSpc>
                          <a:spcPct val="100000"/>
                        </a:lnSpc>
                        <a:spcBef>
                          <a:spcPts val="0"/>
                        </a:spcBef>
                        <a:spcAft>
                          <a:spcPts val="0"/>
                        </a:spcAft>
                        <a:buNone/>
                      </a:pPr>
                      <a:r>
                        <a:rPr lang="it" sz="700" dirty="0">
                          <a:latin typeface="Calibri"/>
                          <a:ea typeface="Calibri"/>
                          <a:cs typeface="Calibri"/>
                          <a:sym typeface="Calibri"/>
                        </a:rPr>
                        <a:t>kW</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it" sz="700" dirty="0">
                          <a:latin typeface="Calibri"/>
                          <a:ea typeface="Calibri"/>
                          <a:cs typeface="Calibri"/>
                          <a:sym typeface="Calibri"/>
                        </a:rPr>
                        <a:t>kW</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it" sz="700">
                          <a:latin typeface="Calibri"/>
                          <a:ea typeface="Calibri"/>
                          <a:cs typeface="Calibri"/>
                          <a:sym typeface="Calibri"/>
                        </a:rPr>
                        <a:t>kW</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it" sz="700">
                          <a:latin typeface="Calibri"/>
                          <a:ea typeface="Calibri"/>
                          <a:cs typeface="Calibri"/>
                          <a:sym typeface="Calibri"/>
                        </a:rPr>
                        <a:t>kW</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it" sz="700">
                          <a:latin typeface="Calibri"/>
                          <a:ea typeface="Calibri"/>
                          <a:cs typeface="Calibri"/>
                          <a:sym typeface="Calibri"/>
                        </a:rPr>
                        <a:t>kW</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it" sz="700">
                          <a:latin typeface="Calibri"/>
                          <a:ea typeface="Calibri"/>
                          <a:cs typeface="Calibri"/>
                          <a:sym typeface="Calibri"/>
                        </a:rPr>
                        <a:t>kW</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177225">
                <a:tc>
                  <a:txBody>
                    <a:bodyPr/>
                    <a:lstStyle/>
                    <a:p>
                      <a:pPr marL="0" marR="36195" lvl="0" indent="0" algn="ctr" rtl="0">
                        <a:spcBef>
                          <a:spcPts val="0"/>
                        </a:spcBef>
                        <a:spcAft>
                          <a:spcPts val="0"/>
                        </a:spcAft>
                        <a:buNone/>
                      </a:pPr>
                      <a:r>
                        <a:rPr lang="it" sz="700">
                          <a:latin typeface="Calibri"/>
                          <a:ea typeface="Calibri"/>
                          <a:cs typeface="Calibri"/>
                          <a:sym typeface="Calibri"/>
                        </a:rPr>
                        <a:t>AG</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NARO</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22.587</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46.560</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1.024</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177225">
                <a:tc>
                  <a:txBody>
                    <a:bodyPr/>
                    <a:lstStyle/>
                    <a:p>
                      <a:pPr marL="0" marR="36195" lvl="0" indent="0" algn="ctr" rtl="0">
                        <a:spcBef>
                          <a:spcPts val="0"/>
                        </a:spcBef>
                        <a:spcAft>
                          <a:spcPts val="0"/>
                        </a:spcAft>
                        <a:buNone/>
                      </a:pPr>
                      <a:r>
                        <a:rPr lang="it" sz="700">
                          <a:latin typeface="Calibri"/>
                          <a:ea typeface="Calibri"/>
                          <a:cs typeface="Calibri"/>
                          <a:sym typeface="Calibri"/>
                        </a:rPr>
                        <a:t>SR</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CARLENTINI</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7.610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70.238</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22</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pPr marL="0" marR="36195" lvl="0" indent="0" algn="ctr" rtl="0">
                        <a:spcBef>
                          <a:spcPts val="0"/>
                        </a:spcBef>
                        <a:spcAft>
                          <a:spcPts val="0"/>
                        </a:spcAft>
                        <a:buNone/>
                      </a:pPr>
                      <a:r>
                        <a:rPr lang="it" sz="700">
                          <a:latin typeface="Calibri"/>
                          <a:ea typeface="Calibri"/>
                          <a:cs typeface="Calibri"/>
                          <a:sym typeface="Calibri"/>
                        </a:rPr>
                        <a:t>ME</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PATTI</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1.050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48.300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 </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 </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49</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pPr marL="0" marR="36195" lvl="0" indent="0" algn="ctr" rtl="0">
                        <a:spcBef>
                          <a:spcPts val="0"/>
                        </a:spcBef>
                        <a:spcAft>
                          <a:spcPts val="0"/>
                        </a:spcAft>
                        <a:buNone/>
                      </a:pPr>
                      <a:r>
                        <a:rPr lang="it" sz="700">
                          <a:latin typeface="Calibri"/>
                          <a:ea typeface="Calibri"/>
                          <a:cs typeface="Calibri"/>
                          <a:sym typeface="Calibri"/>
                        </a:rPr>
                        <a:t>EN</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ENNA</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9.940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19</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545</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20.460</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pPr marL="0" marR="36195" lvl="0" indent="0" algn="ctr" rtl="0">
                        <a:spcBef>
                          <a:spcPts val="0"/>
                        </a:spcBef>
                        <a:spcAft>
                          <a:spcPts val="0"/>
                        </a:spcAft>
                        <a:buNone/>
                      </a:pPr>
                      <a:r>
                        <a:rPr lang="it" sz="700">
                          <a:latin typeface="Calibri"/>
                          <a:ea typeface="Calibri"/>
                          <a:cs typeface="Calibri"/>
                          <a:sym typeface="Calibri"/>
                        </a:rPr>
                        <a:t>AG</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FAVARA</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10.975</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 </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3.920</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13.520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pPr marL="0" marR="36195" lvl="0" indent="0" algn="ctr" rtl="0">
                        <a:spcBef>
                          <a:spcPts val="0"/>
                        </a:spcBef>
                        <a:spcAft>
                          <a:spcPts val="0"/>
                        </a:spcAft>
                        <a:buNone/>
                      </a:pPr>
                      <a:r>
                        <a:rPr lang="it" sz="700">
                          <a:latin typeface="Calibri"/>
                          <a:ea typeface="Calibri"/>
                          <a:cs typeface="Calibri"/>
                          <a:sym typeface="Calibri"/>
                        </a:rPr>
                        <a:t>CT</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CASTIGLIONE DI SICILIA</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1.830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2.570</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 </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pPr marL="0" marR="36195" lvl="0" indent="0" algn="ctr" rtl="0">
                        <a:spcBef>
                          <a:spcPts val="0"/>
                        </a:spcBef>
                        <a:spcAft>
                          <a:spcPts val="0"/>
                        </a:spcAft>
                        <a:buNone/>
                      </a:pPr>
                      <a:r>
                        <a:rPr lang="it" sz="700">
                          <a:latin typeface="Calibri"/>
                          <a:ea typeface="Calibri"/>
                          <a:cs typeface="Calibri"/>
                          <a:sym typeface="Calibri"/>
                        </a:rPr>
                        <a:t>AG</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AGRIGENTO</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37.794</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45.038</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9.800</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pPr marL="0" marR="36195" lvl="0" indent="0" algn="ctr" rtl="0">
                        <a:spcBef>
                          <a:spcPts val="0"/>
                        </a:spcBef>
                        <a:spcAft>
                          <a:spcPts val="0"/>
                        </a:spcAft>
                        <a:buNone/>
                      </a:pPr>
                      <a:r>
                        <a:rPr lang="it" sz="700">
                          <a:latin typeface="Calibri"/>
                          <a:ea typeface="Calibri"/>
                          <a:cs typeface="Calibri"/>
                          <a:sym typeface="Calibri"/>
                        </a:rPr>
                        <a:t>AG</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MONTALLEGRO</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172</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5</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990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 </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pPr marL="0" marR="36195" lvl="0" indent="0" algn="ctr" rtl="0">
                        <a:spcBef>
                          <a:spcPts val="0"/>
                        </a:spcBef>
                        <a:spcAft>
                          <a:spcPts val="0"/>
                        </a:spcAft>
                        <a:buNone/>
                      </a:pPr>
                      <a:r>
                        <a:rPr lang="it" sz="700">
                          <a:latin typeface="Calibri"/>
                          <a:ea typeface="Calibri"/>
                          <a:cs typeface="Calibri"/>
                          <a:sym typeface="Calibri"/>
                        </a:rPr>
                        <a:t>SR</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PRIOLO GARGALLO</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16.402</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6</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1.180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 </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a:txBody>
                    <a:bodyPr/>
                    <a:lstStyle/>
                    <a:p>
                      <a:pPr marL="0" marR="36195" lvl="0" indent="0" algn="ctr" rtl="0">
                        <a:spcBef>
                          <a:spcPts val="0"/>
                        </a:spcBef>
                        <a:spcAft>
                          <a:spcPts val="0"/>
                        </a:spcAft>
                        <a:buNone/>
                      </a:pPr>
                      <a:r>
                        <a:rPr lang="it" sz="700">
                          <a:latin typeface="Calibri"/>
                          <a:ea typeface="Calibri"/>
                          <a:cs typeface="Calibri"/>
                          <a:sym typeface="Calibri"/>
                        </a:rPr>
                        <a:t>PA</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rtl="0">
                        <a:lnSpc>
                          <a:spcPct val="100000"/>
                        </a:lnSpc>
                        <a:spcBef>
                          <a:spcPts val="0"/>
                        </a:spcBef>
                        <a:spcAft>
                          <a:spcPts val="0"/>
                        </a:spcAft>
                        <a:buNone/>
                      </a:pPr>
                      <a:r>
                        <a:rPr lang="it" sz="700" b="1">
                          <a:latin typeface="Calibri"/>
                          <a:ea typeface="Calibri"/>
                          <a:cs typeface="Calibri"/>
                          <a:sym typeface="Calibri"/>
                        </a:rPr>
                        <a:t>CERDA</a:t>
                      </a:r>
                      <a:endParaRPr sz="700" b="1">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264</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4.250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900</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a:latin typeface="Calibri"/>
                          <a:ea typeface="Calibri"/>
                          <a:cs typeface="Calibri"/>
                          <a:sym typeface="Calibri"/>
                        </a:rPr>
                        <a:t> </a:t>
                      </a:r>
                      <a:endParaRPr sz="70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36195" lvl="0" indent="0" algn="ctr" rtl="0">
                        <a:spcBef>
                          <a:spcPts val="0"/>
                        </a:spcBef>
                        <a:spcAft>
                          <a:spcPts val="0"/>
                        </a:spcAft>
                        <a:buNone/>
                      </a:pPr>
                      <a:r>
                        <a:rPr lang="it" sz="700" dirty="0">
                          <a:latin typeface="Calibri"/>
                          <a:ea typeface="Calibri"/>
                          <a:cs typeface="Calibri"/>
                          <a:sym typeface="Calibri"/>
                        </a:rPr>
                        <a:t> </a:t>
                      </a:r>
                      <a:endParaRPr sz="700" dirty="0">
                        <a:latin typeface="Calibri"/>
                        <a:ea typeface="Calibri"/>
                        <a:cs typeface="Calibri"/>
                        <a:sym typeface="Calibri"/>
                      </a:endParaRP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
        <p:nvSpPr>
          <p:cNvPr id="198" name="Shape 198"/>
          <p:cNvSpPr txBox="1"/>
          <p:nvPr/>
        </p:nvSpPr>
        <p:spPr>
          <a:xfrm>
            <a:off x="128550" y="4125900"/>
            <a:ext cx="8769300" cy="6792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r>
              <a:rPr lang="it" sz="1100">
                <a:solidFill>
                  <a:schemeClr val="dk1"/>
                </a:solidFill>
                <a:latin typeface="Calibri"/>
                <a:ea typeface="Calibri"/>
                <a:cs typeface="Calibri"/>
                <a:sym typeface="Calibri"/>
              </a:rPr>
              <a:t>Nella tabella sono elencati i primi 10 Comuni che possiamo definire 100% elettrici e che, senza entrare nel merito degli impianti e senza esprimere una parametro di qualità, meglio rispondono, sempre teoricamente, al fabbisogno elettrico dei territori non solo dal punto di vista quantitativo ma anche di mix di impianti. Teoricamente, perchè tutta questa energia viene immessa in rete, e dalla rete distribuita ai consumatori finali. Queste infatti sono caratterizzati dall’avere almeno 3 tecnologie differenti all’interno del proprio confine. </a:t>
            </a:r>
            <a:endParaRPr/>
          </a:p>
        </p:txBody>
      </p:sp>
      <p:sp>
        <p:nvSpPr>
          <p:cNvPr id="199" name="Shape 199"/>
          <p:cNvSpPr txBox="1"/>
          <p:nvPr/>
        </p:nvSpPr>
        <p:spPr>
          <a:xfrm>
            <a:off x="3633150" y="3824750"/>
            <a:ext cx="4367100" cy="2469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None/>
            </a:pPr>
            <a:r>
              <a:rPr lang="it" sz="900" i="1">
                <a:solidFill>
                  <a:schemeClr val="dk1"/>
                </a:solidFill>
                <a:latin typeface="Calibri"/>
                <a:ea typeface="Calibri"/>
                <a:cs typeface="Calibri"/>
                <a:sym typeface="Calibri"/>
              </a:rPr>
              <a:t>Comuni Rinnovabili, Sicilia 2018</a:t>
            </a:r>
            <a:endParaRPr sz="900" i="1">
              <a:solidFill>
                <a:schemeClr val="dk1"/>
              </a:solidFill>
              <a:latin typeface="Calibri"/>
              <a:ea typeface="Calibri"/>
              <a:cs typeface="Calibri"/>
              <a:sym typeface="Calibri"/>
            </a:endParaRPr>
          </a:p>
        </p:txBody>
      </p:sp>
      <p:sp>
        <p:nvSpPr>
          <p:cNvPr id="200" name="Shape 200"/>
          <p:cNvSpPr txBox="1"/>
          <p:nvPr/>
        </p:nvSpPr>
        <p:spPr>
          <a:xfrm>
            <a:off x="128550" y="2910100"/>
            <a:ext cx="3504600" cy="860400"/>
          </a:xfrm>
          <a:prstGeom prst="rect">
            <a:avLst/>
          </a:prstGeom>
          <a:noFill/>
          <a:ln>
            <a:noFill/>
          </a:ln>
        </p:spPr>
        <p:txBody>
          <a:bodyPr spcFirstLastPara="1" wrap="square" lIns="91425" tIns="91425" rIns="91425" bIns="91425" anchor="t" anchorCtr="0">
            <a:noAutofit/>
          </a:bodyPr>
          <a:lstStyle/>
          <a:p>
            <a:pPr marL="0" lvl="0" indent="0" algn="just" rtl="0">
              <a:lnSpc>
                <a:spcPct val="107916"/>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Il 100% dei Comuni della Regione Sicilia possiede sul proprio territorio almeno un impianto da fonte rinnovabile.</a:t>
            </a:r>
            <a:endParaRPr sz="1100" dirty="0">
              <a:solidFill>
                <a:schemeClr val="dk1"/>
              </a:solidFill>
              <a:latin typeface="Calibri"/>
              <a:ea typeface="Calibri"/>
              <a:cs typeface="Calibri"/>
              <a:sym typeface="Calibri"/>
            </a:endParaRPr>
          </a:p>
          <a:p>
            <a:pPr marL="0" lvl="0" indent="0" algn="just" rtl="0">
              <a:lnSpc>
                <a:spcPct val="107916"/>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Escludendo il grande idroelettrico sono </a:t>
            </a:r>
            <a:r>
              <a:rPr lang="it" sz="1100" b="1" dirty="0">
                <a:solidFill>
                  <a:schemeClr val="dk1"/>
                </a:solidFill>
                <a:latin typeface="Calibri"/>
                <a:ea typeface="Calibri"/>
                <a:cs typeface="Calibri"/>
                <a:sym typeface="Calibri"/>
              </a:rPr>
              <a:t>108</a:t>
            </a:r>
            <a:r>
              <a:rPr lang="it" sz="1100" dirty="0">
                <a:solidFill>
                  <a:schemeClr val="dk1"/>
                </a:solidFill>
                <a:latin typeface="Calibri"/>
                <a:ea typeface="Calibri"/>
                <a:cs typeface="Calibri"/>
                <a:sym typeface="Calibri"/>
              </a:rPr>
              <a:t> i Comuni che grazie alle fonti rinnovabili producono più energia elettrica di quella consumata dalle famiglie.</a:t>
            </a:r>
            <a:endParaRPr dirty="0"/>
          </a:p>
        </p:txBody>
      </p:sp>
      <p:pic>
        <p:nvPicPr>
          <p:cNvPr id="201" name="Shape 201"/>
          <p:cNvPicPr preferRelativeResize="0"/>
          <p:nvPr/>
        </p:nvPicPr>
        <p:blipFill rotWithShape="1">
          <a:blip r:embed="rId3">
            <a:alphaModFix/>
          </a:blip>
          <a:srcRect l="16137" t="31375" r="31621" b="33075"/>
          <a:stretch/>
        </p:blipFill>
        <p:spPr>
          <a:xfrm>
            <a:off x="230550" y="946000"/>
            <a:ext cx="2886375" cy="1964100"/>
          </a:xfrm>
          <a:prstGeom prst="rect">
            <a:avLst/>
          </a:prstGeom>
          <a:noFill/>
          <a:ln>
            <a:noFill/>
          </a:ln>
        </p:spPr>
      </p:pic>
      <p:graphicFrame>
        <p:nvGraphicFramePr>
          <p:cNvPr id="202" name="Shape 202"/>
          <p:cNvGraphicFramePr/>
          <p:nvPr>
            <p:extLst>
              <p:ext uri="{D42A27DB-BD31-4B8C-83A1-F6EECF244321}">
                <p14:modId xmlns:p14="http://schemas.microsoft.com/office/powerpoint/2010/main" val="2029679679"/>
              </p:ext>
            </p:extLst>
          </p:nvPr>
        </p:nvGraphicFramePr>
        <p:xfrm>
          <a:off x="230538" y="2446545"/>
          <a:ext cx="1152225" cy="480075"/>
        </p:xfrm>
        <a:graphic>
          <a:graphicData uri="http://schemas.openxmlformats.org/drawingml/2006/table">
            <a:tbl>
              <a:tblPr>
                <a:noFill/>
                <a:tableStyleId>{F7525FA0-FA60-4E02-BAD6-67B6B974F2B7}</a:tableStyleId>
              </a:tblPr>
              <a:tblGrid>
                <a:gridCol w="335050"/>
                <a:gridCol w="817175"/>
              </a:tblGrid>
              <a:tr h="160025">
                <a:tc>
                  <a:txBody>
                    <a:bodyPr/>
                    <a:lstStyle/>
                    <a:p>
                      <a:pPr marL="0" lvl="0" indent="0" rtl="0">
                        <a:spcBef>
                          <a:spcPts val="0"/>
                        </a:spcBef>
                        <a:spcAft>
                          <a:spcPts val="0"/>
                        </a:spcAft>
                        <a:buNone/>
                      </a:pPr>
                      <a:endParaRPr sz="8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C7300"/>
                    </a:solidFill>
                  </a:tcPr>
                </a:tc>
                <a:tc>
                  <a:txBody>
                    <a:bodyPr/>
                    <a:lstStyle/>
                    <a:p>
                      <a:pPr marL="0" lvl="0" indent="0" rtl="0">
                        <a:lnSpc>
                          <a:spcPct val="115000"/>
                        </a:lnSpc>
                        <a:spcBef>
                          <a:spcPts val="0"/>
                        </a:spcBef>
                        <a:spcAft>
                          <a:spcPts val="0"/>
                        </a:spcAft>
                        <a:buNone/>
                      </a:pPr>
                      <a:r>
                        <a:rPr lang="it" sz="600" dirty="0"/>
                        <a:t>100% elettrici</a:t>
                      </a:r>
                      <a:endParaRPr sz="6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0025">
                <a:tc>
                  <a:txBody>
                    <a:bodyPr/>
                    <a:lstStyle/>
                    <a:p>
                      <a:pPr marL="0" lvl="0" indent="0" rtl="0">
                        <a:spcBef>
                          <a:spcPts val="0"/>
                        </a:spcBef>
                        <a:spcAft>
                          <a:spcPts val="0"/>
                        </a:spcAft>
                        <a:buNone/>
                      </a:pPr>
                      <a:endParaRPr sz="8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AFF00"/>
                    </a:solidFill>
                  </a:tcPr>
                </a:tc>
                <a:tc>
                  <a:txBody>
                    <a:bodyPr/>
                    <a:lstStyle/>
                    <a:p>
                      <a:pPr marL="0" lvl="0" indent="0" rtl="0">
                        <a:lnSpc>
                          <a:spcPct val="115000"/>
                        </a:lnSpc>
                        <a:spcBef>
                          <a:spcPts val="0"/>
                        </a:spcBef>
                        <a:spcAft>
                          <a:spcPts val="0"/>
                        </a:spcAft>
                        <a:buNone/>
                      </a:pPr>
                      <a:r>
                        <a:rPr lang="it" sz="600" dirty="0"/>
                        <a:t>tra 99% e 70%</a:t>
                      </a:r>
                      <a:endParaRPr sz="6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0025">
                <a:tc>
                  <a:txBody>
                    <a:bodyPr/>
                    <a:lstStyle/>
                    <a:p>
                      <a:pPr marL="0" lvl="0" indent="0" rtl="0">
                        <a:spcBef>
                          <a:spcPts val="0"/>
                        </a:spcBef>
                        <a:spcAft>
                          <a:spcPts val="0"/>
                        </a:spcAft>
                        <a:buNone/>
                      </a:pPr>
                      <a:endParaRPr sz="8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FBE"/>
                    </a:solidFill>
                  </a:tcPr>
                </a:tc>
                <a:tc>
                  <a:txBody>
                    <a:bodyPr/>
                    <a:lstStyle/>
                    <a:p>
                      <a:pPr marL="0" lvl="0" indent="0" rtl="0">
                        <a:lnSpc>
                          <a:spcPct val="115000"/>
                        </a:lnSpc>
                        <a:spcBef>
                          <a:spcPts val="0"/>
                        </a:spcBef>
                        <a:spcAft>
                          <a:spcPts val="0"/>
                        </a:spcAft>
                        <a:buNone/>
                      </a:pPr>
                      <a:r>
                        <a:rPr lang="it" sz="600" dirty="0"/>
                        <a:t>tra il 69 e il 50% </a:t>
                      </a:r>
                      <a:endParaRPr sz="6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Ovale 1"/>
          <p:cNvSpPr/>
          <p:nvPr/>
        </p:nvSpPr>
        <p:spPr>
          <a:xfrm>
            <a:off x="3088195" y="929480"/>
            <a:ext cx="374970" cy="5065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I COMUNI DEL SOLARE FOTOVOLTAICO</a:t>
            </a:r>
            <a:endParaRPr sz="2400" b="1">
              <a:latin typeface="Calibri"/>
              <a:ea typeface="Calibri"/>
              <a:cs typeface="Calibri"/>
              <a:sym typeface="Calibri"/>
            </a:endParaRPr>
          </a:p>
        </p:txBody>
      </p:sp>
      <p:sp>
        <p:nvSpPr>
          <p:cNvPr id="208" name="Shape 208"/>
          <p:cNvSpPr txBox="1"/>
          <p:nvPr/>
        </p:nvSpPr>
        <p:spPr>
          <a:xfrm>
            <a:off x="2949975" y="2710225"/>
            <a:ext cx="5912700" cy="21966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endParaRPr sz="1100">
              <a:solidFill>
                <a:schemeClr val="dk1"/>
              </a:solidFill>
              <a:latin typeface="Calibri"/>
              <a:ea typeface="Calibri"/>
              <a:cs typeface="Calibri"/>
              <a:sym typeface="Calibri"/>
            </a:endParaRPr>
          </a:p>
          <a:p>
            <a:pPr marL="0" lvl="0" indent="0" algn="just" rtl="0">
              <a:lnSpc>
                <a:spcPct val="107916"/>
              </a:lnSpc>
              <a:spcBef>
                <a:spcPts val="800"/>
              </a:spcBef>
              <a:spcAft>
                <a:spcPts val="0"/>
              </a:spcAft>
              <a:buNone/>
            </a:pPr>
            <a:r>
              <a:rPr lang="it" sz="1100">
                <a:solidFill>
                  <a:schemeClr val="dk1"/>
                </a:solidFill>
                <a:latin typeface="Calibri"/>
                <a:ea typeface="Calibri"/>
                <a:cs typeface="Calibri"/>
                <a:sym typeface="Calibri"/>
              </a:rPr>
              <a:t>Sono</a:t>
            </a:r>
            <a:r>
              <a:rPr lang="it" sz="1100" b="1">
                <a:solidFill>
                  <a:schemeClr val="dk1"/>
                </a:solidFill>
                <a:latin typeface="Calibri"/>
                <a:ea typeface="Calibri"/>
                <a:cs typeface="Calibri"/>
                <a:sym typeface="Calibri"/>
              </a:rPr>
              <a:t> 52 Comuni </a:t>
            </a:r>
            <a:r>
              <a:rPr lang="it" sz="1100">
                <a:solidFill>
                  <a:schemeClr val="dk1"/>
                </a:solidFill>
                <a:latin typeface="Calibri"/>
                <a:ea typeface="Calibri"/>
                <a:cs typeface="Calibri"/>
                <a:sym typeface="Calibri"/>
              </a:rPr>
              <a:t>che grazie a questa tecnologia producono più energia elettrica di quella consumata dalle famiglie residenti. Numeri importanti che si accompagnano agli 11 Comuni in cui gli impianti solari fotovoltaici, sarebbero in grado, se l’energia fosse autoprodotta, di coprire tra l’80 e il 99% dei consumi elettrici domestici, e ai 33 il cui contributo varierebbe tra il 50% e il 79%. </a:t>
            </a:r>
            <a:endParaRPr sz="1100">
              <a:solidFill>
                <a:schemeClr val="dk1"/>
              </a:solidFill>
              <a:latin typeface="Calibri"/>
              <a:ea typeface="Calibri"/>
              <a:cs typeface="Calibri"/>
              <a:sym typeface="Calibri"/>
            </a:endParaRPr>
          </a:p>
          <a:p>
            <a:pPr marL="0" lvl="0" indent="0" algn="just" rtl="0">
              <a:lnSpc>
                <a:spcPct val="107916"/>
              </a:lnSpc>
              <a:spcBef>
                <a:spcPts val="800"/>
              </a:spcBef>
              <a:spcAft>
                <a:spcPts val="800"/>
              </a:spcAft>
              <a:buNone/>
            </a:pPr>
            <a:r>
              <a:rPr lang="it" sz="1100">
                <a:solidFill>
                  <a:schemeClr val="dk1"/>
                </a:solidFill>
                <a:latin typeface="Calibri"/>
                <a:ea typeface="Calibri"/>
                <a:cs typeface="Calibri"/>
                <a:sym typeface="Calibri"/>
              </a:rPr>
              <a:t>Sono </a:t>
            </a:r>
            <a:r>
              <a:rPr lang="it" sz="1100" b="1">
                <a:solidFill>
                  <a:schemeClr val="dk1"/>
                </a:solidFill>
                <a:latin typeface="Calibri"/>
                <a:ea typeface="Calibri"/>
                <a:cs typeface="Calibri"/>
                <a:sym typeface="Calibri"/>
              </a:rPr>
              <a:t>21</a:t>
            </a:r>
            <a:r>
              <a:rPr lang="it" sz="1100">
                <a:solidFill>
                  <a:schemeClr val="dk1"/>
                </a:solidFill>
                <a:latin typeface="Calibri"/>
                <a:ea typeface="Calibri"/>
                <a:cs typeface="Calibri"/>
                <a:sym typeface="Calibri"/>
              </a:rPr>
              <a:t> i Comuni che in questi anni hanno investito nel solare fotovoltaico in </a:t>
            </a:r>
            <a:r>
              <a:rPr lang="it" sz="1100" b="1">
                <a:solidFill>
                  <a:schemeClr val="dk1"/>
                </a:solidFill>
                <a:latin typeface="Calibri"/>
                <a:ea typeface="Calibri"/>
                <a:cs typeface="Calibri"/>
                <a:sym typeface="Calibri"/>
              </a:rPr>
              <a:t>strutture edilizia pubbliche</a:t>
            </a:r>
            <a:r>
              <a:rPr lang="it" sz="1100">
                <a:solidFill>
                  <a:schemeClr val="dk1"/>
                </a:solidFill>
                <a:latin typeface="Calibri"/>
                <a:ea typeface="Calibri"/>
                <a:cs typeface="Calibri"/>
                <a:sym typeface="Calibri"/>
              </a:rPr>
              <a:t>. In termini di potenza installata è il Comune di Catania è quello con la maggior potenza installata, con </a:t>
            </a:r>
            <a:r>
              <a:rPr lang="it" sz="1100" b="1">
                <a:solidFill>
                  <a:schemeClr val="dk1"/>
                </a:solidFill>
                <a:latin typeface="Calibri"/>
                <a:ea typeface="Calibri"/>
                <a:cs typeface="Calibri"/>
                <a:sym typeface="Calibri"/>
              </a:rPr>
              <a:t>766 kW</a:t>
            </a:r>
            <a:r>
              <a:rPr lang="it" sz="1100">
                <a:solidFill>
                  <a:schemeClr val="dk1"/>
                </a:solidFill>
                <a:latin typeface="Calibri"/>
                <a:ea typeface="Calibri"/>
                <a:cs typeface="Calibri"/>
                <a:sym typeface="Calibri"/>
              </a:rPr>
              <a:t> complessivi.</a:t>
            </a:r>
            <a:endParaRPr sz="1100">
              <a:solidFill>
                <a:schemeClr val="dk1"/>
              </a:solidFill>
              <a:latin typeface="Calibri"/>
              <a:ea typeface="Calibri"/>
              <a:cs typeface="Calibri"/>
              <a:sym typeface="Calibri"/>
            </a:endParaRPr>
          </a:p>
        </p:txBody>
      </p:sp>
      <p:graphicFrame>
        <p:nvGraphicFramePr>
          <p:cNvPr id="209" name="Shape 209"/>
          <p:cNvGraphicFramePr/>
          <p:nvPr/>
        </p:nvGraphicFramePr>
        <p:xfrm>
          <a:off x="369513" y="1679713"/>
          <a:ext cx="2433475" cy="2661920"/>
        </p:xfrm>
        <a:graphic>
          <a:graphicData uri="http://schemas.openxmlformats.org/drawingml/2006/table">
            <a:tbl>
              <a:tblPr>
                <a:noFill/>
                <a:tableStyleId>{4C68C189-4709-466D-A2AA-B77FED927489}</a:tableStyleId>
              </a:tblPr>
              <a:tblGrid>
                <a:gridCol w="327000"/>
                <a:gridCol w="1417000"/>
                <a:gridCol w="689475"/>
              </a:tblGrid>
              <a:tr h="0">
                <a:tc>
                  <a:txBody>
                    <a:bodyPr/>
                    <a:lstStyle/>
                    <a:p>
                      <a:pPr marL="0" lvl="0" indent="0" algn="ctr" rtl="0">
                        <a:spcBef>
                          <a:spcPts val="0"/>
                        </a:spcBef>
                        <a:spcAft>
                          <a:spcPts val="0"/>
                        </a:spcAft>
                        <a:buNone/>
                      </a:pPr>
                      <a:r>
                        <a:rPr lang="it" sz="800">
                          <a:latin typeface="Calibri"/>
                          <a:ea typeface="Calibri"/>
                          <a:cs typeface="Calibri"/>
                          <a:sym typeface="Calibri"/>
                        </a:rPr>
                        <a:t>PR</a:t>
                      </a:r>
                      <a:endParaRPr sz="800">
                        <a:latin typeface="Calibri"/>
                        <a:ea typeface="Calibri"/>
                        <a:cs typeface="Calibri"/>
                        <a:sym typeface="Calibri"/>
                      </a:endParaRPr>
                    </a:p>
                  </a:txBody>
                  <a:tcPr marL="25400" marR="25400" marT="25400" marB="25400" anchor="ctr"/>
                </a:tc>
                <a:tc>
                  <a:txBody>
                    <a:bodyPr/>
                    <a:lstStyle/>
                    <a:p>
                      <a:pPr marL="0" lvl="0" indent="0" algn="ctr" rtl="0">
                        <a:spcBef>
                          <a:spcPts val="0"/>
                        </a:spcBef>
                        <a:spcAft>
                          <a:spcPts val="0"/>
                        </a:spcAft>
                        <a:buNone/>
                      </a:pPr>
                      <a:r>
                        <a:rPr lang="it" sz="800">
                          <a:latin typeface="Calibri"/>
                          <a:ea typeface="Calibri"/>
                          <a:cs typeface="Calibri"/>
                          <a:sym typeface="Calibri"/>
                        </a:rPr>
                        <a:t>Comune</a:t>
                      </a:r>
                      <a:endParaRPr sz="800">
                        <a:latin typeface="Calibri"/>
                        <a:ea typeface="Calibri"/>
                        <a:cs typeface="Calibri"/>
                        <a:sym typeface="Calibri"/>
                      </a:endParaRPr>
                    </a:p>
                  </a:txBody>
                  <a:tcPr marL="25400" marR="25400" marT="25400" marB="25400" anchor="ctr"/>
                </a:tc>
                <a:tc>
                  <a:txBody>
                    <a:bodyPr/>
                    <a:lstStyle/>
                    <a:p>
                      <a:pPr marL="0" lvl="0" indent="0" algn="ctr" rtl="0">
                        <a:spcBef>
                          <a:spcPts val="0"/>
                        </a:spcBef>
                        <a:spcAft>
                          <a:spcPts val="0"/>
                        </a:spcAft>
                        <a:buNone/>
                      </a:pPr>
                      <a:r>
                        <a:rPr lang="it" sz="800">
                          <a:latin typeface="Calibri"/>
                          <a:ea typeface="Calibri"/>
                          <a:cs typeface="Calibri"/>
                          <a:sym typeface="Calibri"/>
                        </a:rPr>
                        <a:t>kW</a:t>
                      </a:r>
                      <a:endParaRPr sz="800">
                        <a:latin typeface="Calibri"/>
                        <a:ea typeface="Calibri"/>
                        <a:cs typeface="Calibri"/>
                        <a:sym typeface="Calibri"/>
                      </a:endParaRPr>
                    </a:p>
                  </a:txBody>
                  <a:tcPr marL="25400" marR="25400" marT="25400" marB="254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CT</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CATANIA</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766</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SR</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FERLA</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301</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RG</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RAGUSA</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229</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AG</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MENFI</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194</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RG</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VITTORIA</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106</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RG</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ISPICA</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103</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AG</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CANICATTÌ</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91</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PA</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PALERMO</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76</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PA</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BAGHERIA</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76</a:t>
                      </a:r>
                      <a:endParaRPr sz="8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800" b="1">
                          <a:latin typeface="Calibri"/>
                          <a:ea typeface="Calibri"/>
                          <a:cs typeface="Calibri"/>
                          <a:sym typeface="Calibri"/>
                        </a:rPr>
                        <a:t>ME</a:t>
                      </a:r>
                      <a:endParaRPr sz="8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800" b="1">
                          <a:latin typeface="Calibri"/>
                          <a:ea typeface="Calibri"/>
                          <a:cs typeface="Calibri"/>
                          <a:sym typeface="Calibri"/>
                        </a:rPr>
                        <a:t>LIBRIZZI</a:t>
                      </a:r>
                      <a:endParaRPr sz="8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800">
                          <a:latin typeface="Calibri"/>
                          <a:ea typeface="Calibri"/>
                          <a:cs typeface="Calibri"/>
                          <a:sym typeface="Calibri"/>
                        </a:rPr>
                        <a:t>75</a:t>
                      </a:r>
                      <a:endParaRPr sz="800">
                        <a:latin typeface="Calibri"/>
                        <a:ea typeface="Calibri"/>
                        <a:cs typeface="Calibri"/>
                        <a:sym typeface="Calibri"/>
                      </a:endParaRPr>
                    </a:p>
                  </a:txBody>
                  <a:tcPr marL="63500" marR="63500" marT="63500" marB="63500" anchor="ctr"/>
                </a:tc>
              </a:tr>
            </a:tbl>
          </a:graphicData>
        </a:graphic>
      </p:graphicFrame>
      <p:sp>
        <p:nvSpPr>
          <p:cNvPr id="210" name="Shape 210"/>
          <p:cNvSpPr txBox="1"/>
          <p:nvPr/>
        </p:nvSpPr>
        <p:spPr>
          <a:xfrm>
            <a:off x="267138" y="1322525"/>
            <a:ext cx="2638200" cy="3468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100" b="1">
                <a:solidFill>
                  <a:schemeClr val="dk1"/>
                </a:solidFill>
                <a:latin typeface="Calibri"/>
                <a:ea typeface="Calibri"/>
                <a:cs typeface="Calibri"/>
                <a:sym typeface="Calibri"/>
              </a:rPr>
              <a:t>PRIMI 10 COMUNI DEL SOLARE FOTOVOLTAICO SU EDILIZIA PUBBLICA</a:t>
            </a:r>
            <a:endParaRPr sz="1100">
              <a:solidFill>
                <a:schemeClr val="dk1"/>
              </a:solidFill>
              <a:latin typeface="Calibri"/>
              <a:ea typeface="Calibri"/>
              <a:cs typeface="Calibri"/>
              <a:sym typeface="Calibri"/>
            </a:endParaRPr>
          </a:p>
        </p:txBody>
      </p:sp>
      <p:sp>
        <p:nvSpPr>
          <p:cNvPr id="211" name="Shape 211"/>
          <p:cNvSpPr txBox="1"/>
          <p:nvPr/>
        </p:nvSpPr>
        <p:spPr>
          <a:xfrm>
            <a:off x="311700" y="4286400"/>
            <a:ext cx="2821500" cy="3054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None/>
            </a:pPr>
            <a:r>
              <a:rPr lang="it" sz="900" i="1">
                <a:solidFill>
                  <a:schemeClr val="dk1"/>
                </a:solidFill>
                <a:latin typeface="Calibri"/>
                <a:ea typeface="Calibri"/>
                <a:cs typeface="Calibri"/>
                <a:sym typeface="Calibri"/>
              </a:rPr>
              <a:t>Comuni Rinnovabili, Sicilia 2018</a:t>
            </a:r>
            <a:endParaRPr sz="900" i="1">
              <a:solidFill>
                <a:schemeClr val="dk1"/>
              </a:solidFill>
              <a:latin typeface="Calibri"/>
              <a:ea typeface="Calibri"/>
              <a:cs typeface="Calibri"/>
              <a:sym typeface="Calibri"/>
            </a:endParaRPr>
          </a:p>
        </p:txBody>
      </p:sp>
      <p:sp>
        <p:nvSpPr>
          <p:cNvPr id="212" name="Shape 212"/>
          <p:cNvSpPr txBox="1"/>
          <p:nvPr/>
        </p:nvSpPr>
        <p:spPr>
          <a:xfrm>
            <a:off x="3001163" y="936600"/>
            <a:ext cx="2067600" cy="24096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800"/>
              </a:spcAft>
              <a:buNone/>
            </a:pPr>
            <a:r>
              <a:rPr lang="it" sz="1100">
                <a:solidFill>
                  <a:schemeClr val="dk1"/>
                </a:solidFill>
                <a:latin typeface="Calibri"/>
                <a:ea typeface="Calibri"/>
                <a:cs typeface="Calibri"/>
                <a:sym typeface="Calibri"/>
              </a:rPr>
              <a:t>Il solare fotovoltaico, in linea con il trend nazionale, è certamente la tecnologia più diffusa. Infatti il 100% dei Comuni della Regione Sicilia ne possiede almeno uno. La sua potenza pari a </a:t>
            </a:r>
            <a:r>
              <a:rPr lang="it" sz="1100" b="1">
                <a:solidFill>
                  <a:schemeClr val="dk1"/>
                </a:solidFill>
                <a:latin typeface="Calibri"/>
                <a:ea typeface="Calibri"/>
                <a:cs typeface="Calibri"/>
                <a:sym typeface="Calibri"/>
              </a:rPr>
              <a:t>1.238 MW</a:t>
            </a:r>
            <a:r>
              <a:rPr lang="it" sz="1100">
                <a:solidFill>
                  <a:schemeClr val="dk1"/>
                </a:solidFill>
                <a:latin typeface="Calibri"/>
                <a:ea typeface="Calibri"/>
                <a:cs typeface="Calibri"/>
                <a:sym typeface="Calibri"/>
              </a:rPr>
              <a:t> è in grado di produrre energia elettrica pari al fabbisogno di circa </a:t>
            </a:r>
            <a:r>
              <a:rPr lang="it" sz="1100" b="1">
                <a:solidFill>
                  <a:schemeClr val="dk1"/>
                </a:solidFill>
                <a:latin typeface="Calibri"/>
                <a:ea typeface="Calibri"/>
                <a:cs typeface="Calibri"/>
                <a:sym typeface="Calibri"/>
              </a:rPr>
              <a:t>620.000 famiglie</a:t>
            </a:r>
            <a:r>
              <a:rPr lang="it" sz="1100">
                <a:solidFill>
                  <a:schemeClr val="dk1"/>
                </a:solidFill>
                <a:latin typeface="Calibri"/>
                <a:ea typeface="Calibri"/>
                <a:cs typeface="Calibri"/>
                <a:sym typeface="Calibri"/>
              </a:rPr>
              <a:t>.</a:t>
            </a:r>
            <a:endParaRPr/>
          </a:p>
        </p:txBody>
      </p:sp>
      <p:pic>
        <p:nvPicPr>
          <p:cNvPr id="213" name="Shape 213"/>
          <p:cNvPicPr preferRelativeResize="0"/>
          <p:nvPr/>
        </p:nvPicPr>
        <p:blipFill rotWithShape="1">
          <a:blip r:embed="rId3">
            <a:alphaModFix/>
          </a:blip>
          <a:srcRect l="19847" t="36423" r="26057" b="28285"/>
          <a:stretch/>
        </p:blipFill>
        <p:spPr>
          <a:xfrm>
            <a:off x="5151325" y="987523"/>
            <a:ext cx="3367148" cy="2196600"/>
          </a:xfrm>
          <a:prstGeom prst="rect">
            <a:avLst/>
          </a:prstGeom>
          <a:noFill/>
          <a:ln>
            <a:noFill/>
          </a:ln>
        </p:spPr>
      </p:pic>
      <p:graphicFrame>
        <p:nvGraphicFramePr>
          <p:cNvPr id="214" name="Shape 214"/>
          <p:cNvGraphicFramePr/>
          <p:nvPr>
            <p:extLst>
              <p:ext uri="{D42A27DB-BD31-4B8C-83A1-F6EECF244321}">
                <p14:modId xmlns:p14="http://schemas.microsoft.com/office/powerpoint/2010/main" val="363865254"/>
              </p:ext>
            </p:extLst>
          </p:nvPr>
        </p:nvGraphicFramePr>
        <p:xfrm>
          <a:off x="5330213" y="2642995"/>
          <a:ext cx="1152225" cy="480075"/>
        </p:xfrm>
        <a:graphic>
          <a:graphicData uri="http://schemas.openxmlformats.org/drawingml/2006/table">
            <a:tbl>
              <a:tblPr>
                <a:noFill/>
                <a:tableStyleId>{F7525FA0-FA60-4E02-BAD6-67B6B974F2B7}</a:tableStyleId>
              </a:tblPr>
              <a:tblGrid>
                <a:gridCol w="335050"/>
                <a:gridCol w="817175"/>
              </a:tblGrid>
              <a:tr h="160025">
                <a:tc>
                  <a:txBody>
                    <a:bodyPr/>
                    <a:lstStyle/>
                    <a:p>
                      <a:pPr marL="0" lvl="0" indent="0" rtl="0">
                        <a:spcBef>
                          <a:spcPts val="0"/>
                        </a:spcBef>
                        <a:spcAft>
                          <a:spcPts val="0"/>
                        </a:spcAft>
                        <a:buNone/>
                      </a:pPr>
                      <a:endParaRPr sz="8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marL="0" lvl="0" indent="0" rtl="0">
                        <a:lnSpc>
                          <a:spcPct val="115000"/>
                        </a:lnSpc>
                        <a:spcBef>
                          <a:spcPts val="0"/>
                        </a:spcBef>
                        <a:spcAft>
                          <a:spcPts val="0"/>
                        </a:spcAft>
                        <a:buNone/>
                      </a:pPr>
                      <a:r>
                        <a:rPr lang="it" sz="600"/>
                        <a:t>fino a 10 MW</a:t>
                      </a:r>
                      <a:endParaRPr sz="6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160025">
                <a:tc>
                  <a:txBody>
                    <a:bodyPr/>
                    <a:lstStyle/>
                    <a:p>
                      <a:pPr marL="0" lvl="0" indent="0" rtl="0">
                        <a:spcBef>
                          <a:spcPts val="0"/>
                        </a:spcBef>
                        <a:spcAft>
                          <a:spcPts val="0"/>
                        </a:spcAft>
                        <a:buNone/>
                      </a:pPr>
                      <a:endParaRPr sz="8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99"/>
                    </a:solidFill>
                  </a:tcPr>
                </a:tc>
                <a:tc>
                  <a:txBody>
                    <a:bodyPr/>
                    <a:lstStyle/>
                    <a:p>
                      <a:pPr marL="0" lvl="0" indent="0" rtl="0">
                        <a:lnSpc>
                          <a:spcPct val="115000"/>
                        </a:lnSpc>
                        <a:spcBef>
                          <a:spcPts val="0"/>
                        </a:spcBef>
                        <a:spcAft>
                          <a:spcPts val="0"/>
                        </a:spcAft>
                        <a:buNone/>
                      </a:pPr>
                      <a:r>
                        <a:rPr lang="it" sz="600" dirty="0"/>
                        <a:t>tra 10 e 20 MW</a:t>
                      </a:r>
                      <a:endParaRPr sz="6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160025">
                <a:tc>
                  <a:txBody>
                    <a:bodyPr/>
                    <a:lstStyle/>
                    <a:p>
                      <a:pPr marL="0" lvl="0" indent="0" rtl="0">
                        <a:spcBef>
                          <a:spcPts val="0"/>
                        </a:spcBef>
                        <a:spcAft>
                          <a:spcPts val="0"/>
                        </a:spcAft>
                        <a:buNone/>
                      </a:pPr>
                      <a:endParaRPr sz="8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4125"/>
                    </a:solidFill>
                  </a:tcPr>
                </a:tc>
                <a:tc>
                  <a:txBody>
                    <a:bodyPr/>
                    <a:lstStyle/>
                    <a:p>
                      <a:pPr marL="0" lvl="0" indent="0" rtl="0">
                        <a:lnSpc>
                          <a:spcPct val="115000"/>
                        </a:lnSpc>
                        <a:spcBef>
                          <a:spcPts val="0"/>
                        </a:spcBef>
                        <a:spcAft>
                          <a:spcPts val="0"/>
                        </a:spcAft>
                        <a:buNone/>
                      </a:pPr>
                      <a:r>
                        <a:rPr lang="it" sz="600" dirty="0"/>
                        <a:t>maggiore di 50 MW</a:t>
                      </a:r>
                      <a:endParaRPr sz="6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
        <p:nvSpPr>
          <p:cNvPr id="215" name="Shape 215"/>
          <p:cNvSpPr/>
          <p:nvPr/>
        </p:nvSpPr>
        <p:spPr>
          <a:xfrm>
            <a:off x="8328425" y="1017725"/>
            <a:ext cx="445500" cy="572700"/>
          </a:xfrm>
          <a:prstGeom prst="ellipse">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Ovale 10"/>
          <p:cNvSpPr/>
          <p:nvPr/>
        </p:nvSpPr>
        <p:spPr>
          <a:xfrm>
            <a:off x="6874367" y="751300"/>
            <a:ext cx="1016737" cy="5065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I COMUNI DEL SOLARE TERMICO</a:t>
            </a:r>
            <a:endParaRPr sz="2400" b="1">
              <a:latin typeface="Calibri"/>
              <a:ea typeface="Calibri"/>
              <a:cs typeface="Calibri"/>
              <a:sym typeface="Calibri"/>
            </a:endParaRPr>
          </a:p>
        </p:txBody>
      </p:sp>
      <p:graphicFrame>
        <p:nvGraphicFramePr>
          <p:cNvPr id="221" name="Shape 221"/>
          <p:cNvGraphicFramePr/>
          <p:nvPr/>
        </p:nvGraphicFramePr>
        <p:xfrm>
          <a:off x="5792600" y="1267325"/>
          <a:ext cx="2977300" cy="3180080"/>
        </p:xfrm>
        <a:graphic>
          <a:graphicData uri="http://schemas.openxmlformats.org/drawingml/2006/table">
            <a:tbl>
              <a:tblPr>
                <a:noFill/>
                <a:tableStyleId>{4C68C189-4709-466D-A2AA-B77FED927489}</a:tableStyleId>
              </a:tblPr>
              <a:tblGrid>
                <a:gridCol w="453400"/>
                <a:gridCol w="1347000"/>
                <a:gridCol w="575275"/>
                <a:gridCol w="601625"/>
              </a:tblGrid>
              <a:tr h="304575">
                <a:tc>
                  <a:txBody>
                    <a:bodyPr/>
                    <a:lstStyle/>
                    <a:p>
                      <a:pPr marL="0" lvl="0" indent="0" algn="ctr" rtl="0">
                        <a:spcBef>
                          <a:spcPts val="0"/>
                        </a:spcBef>
                        <a:spcAft>
                          <a:spcPts val="0"/>
                        </a:spcAft>
                        <a:buNone/>
                      </a:pPr>
                      <a:r>
                        <a:rPr lang="it" sz="1100">
                          <a:latin typeface="Calibri"/>
                          <a:ea typeface="Calibri"/>
                          <a:cs typeface="Calibri"/>
                          <a:sym typeface="Calibri"/>
                        </a:rPr>
                        <a:t>PR</a:t>
                      </a:r>
                      <a:endParaRPr sz="1100">
                        <a:latin typeface="Calibri"/>
                        <a:ea typeface="Calibri"/>
                        <a:cs typeface="Calibri"/>
                        <a:sym typeface="Calibri"/>
                      </a:endParaRPr>
                    </a:p>
                  </a:txBody>
                  <a:tcPr marL="25400" marR="25400" marT="25400" marB="25400" anchor="ctr"/>
                </a:tc>
                <a:tc>
                  <a:txBody>
                    <a:bodyPr/>
                    <a:lstStyle/>
                    <a:p>
                      <a:pPr marL="0" lvl="0" indent="0" algn="ctr" rtl="0">
                        <a:spcBef>
                          <a:spcPts val="0"/>
                        </a:spcBef>
                        <a:spcAft>
                          <a:spcPts val="0"/>
                        </a:spcAft>
                        <a:buNone/>
                      </a:pPr>
                      <a:r>
                        <a:rPr lang="it" sz="1100">
                          <a:latin typeface="Calibri"/>
                          <a:ea typeface="Calibri"/>
                          <a:cs typeface="Calibri"/>
                          <a:sym typeface="Calibri"/>
                        </a:rPr>
                        <a:t>COMUNE</a:t>
                      </a:r>
                      <a:endParaRPr sz="1100">
                        <a:latin typeface="Calibri"/>
                        <a:ea typeface="Calibri"/>
                        <a:cs typeface="Calibri"/>
                        <a:sym typeface="Calibri"/>
                      </a:endParaRPr>
                    </a:p>
                  </a:txBody>
                  <a:tcPr marL="25400" marR="25400" marT="25400" marB="25400" anchor="ctr"/>
                </a:tc>
                <a:tc>
                  <a:txBody>
                    <a:bodyPr/>
                    <a:lstStyle/>
                    <a:p>
                      <a:pPr marL="0" lvl="0" indent="0" algn="ctr" rtl="0">
                        <a:spcBef>
                          <a:spcPts val="0"/>
                        </a:spcBef>
                        <a:spcAft>
                          <a:spcPts val="0"/>
                        </a:spcAft>
                        <a:buNone/>
                      </a:pPr>
                      <a:r>
                        <a:rPr lang="it" sz="1100">
                          <a:latin typeface="Calibri"/>
                          <a:ea typeface="Calibri"/>
                          <a:cs typeface="Calibri"/>
                          <a:sym typeface="Calibri"/>
                        </a:rPr>
                        <a:t>mq</a:t>
                      </a:r>
                      <a:endParaRPr sz="1100">
                        <a:latin typeface="Calibri"/>
                        <a:ea typeface="Calibri"/>
                        <a:cs typeface="Calibri"/>
                        <a:sym typeface="Calibri"/>
                      </a:endParaRPr>
                    </a:p>
                  </a:txBody>
                  <a:tcPr marL="25400" marR="25400" marT="25400" marB="25400" anchor="ctr"/>
                </a:tc>
                <a:tc>
                  <a:txBody>
                    <a:bodyPr/>
                    <a:lstStyle/>
                    <a:p>
                      <a:pPr marL="0" lvl="0" indent="0" algn="ctr" rtl="0">
                        <a:spcBef>
                          <a:spcPts val="0"/>
                        </a:spcBef>
                        <a:spcAft>
                          <a:spcPts val="0"/>
                        </a:spcAft>
                        <a:buNone/>
                      </a:pPr>
                      <a:r>
                        <a:rPr lang="it" sz="1100">
                          <a:latin typeface="Calibri"/>
                          <a:ea typeface="Calibri"/>
                          <a:cs typeface="Calibri"/>
                          <a:sym typeface="Calibri"/>
                        </a:rPr>
                        <a:t>mq pubblici</a:t>
                      </a:r>
                      <a:endParaRPr sz="1100">
                        <a:latin typeface="Calibri"/>
                        <a:ea typeface="Calibri"/>
                        <a:cs typeface="Calibri"/>
                        <a:sym typeface="Calibri"/>
                      </a:endParaRPr>
                    </a:p>
                  </a:txBody>
                  <a:tcPr marL="25400" marR="25400" marT="25400" marB="254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AG</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FAVARA</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2.770</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1.980</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CT</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CATANIA</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1.245</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1.160</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PA</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PALERMO</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1.002</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263</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RG</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RAGUSA</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754</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262</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TP</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ERICE</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487</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230</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RG</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CHIARAMONTE GULFI</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409</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200</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TP</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GIBELLINA</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362</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131</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SINAGRA</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100</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50</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SR</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CANICATTINI BAGNI</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211</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50</a:t>
                      </a:r>
                      <a:endParaRPr sz="1000">
                        <a:latin typeface="Calibri"/>
                        <a:ea typeface="Calibri"/>
                        <a:cs typeface="Calibri"/>
                        <a:sym typeface="Calibri"/>
                      </a:endParaRPr>
                    </a:p>
                  </a:txBody>
                  <a:tcPr marL="63500" marR="63500" marT="63500" marB="63500" anchor="ctr"/>
                </a:tc>
              </a:tr>
              <a:tr h="0">
                <a:tc>
                  <a:txBody>
                    <a:bodyPr/>
                    <a:lstStyle/>
                    <a:p>
                      <a:pPr marL="0" lvl="0" indent="0" algn="ctr" rtl="0">
                        <a:spcBef>
                          <a:spcPts val="0"/>
                        </a:spcBef>
                        <a:spcAft>
                          <a:spcPts val="0"/>
                        </a:spcAft>
                        <a:buNone/>
                      </a:pPr>
                      <a:r>
                        <a:rPr lang="it" sz="1000" b="1">
                          <a:latin typeface="Calibri"/>
                          <a:ea typeface="Calibri"/>
                          <a:cs typeface="Calibri"/>
                          <a:sym typeface="Calibri"/>
                        </a:rPr>
                        <a:t>PA</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CASTELBUONO</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120</a:t>
                      </a:r>
                      <a:endParaRPr sz="1000">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40</a:t>
                      </a:r>
                      <a:endParaRPr sz="1000">
                        <a:latin typeface="Calibri"/>
                        <a:ea typeface="Calibri"/>
                        <a:cs typeface="Calibri"/>
                        <a:sym typeface="Calibri"/>
                      </a:endParaRPr>
                    </a:p>
                  </a:txBody>
                  <a:tcPr marL="63500" marR="63500" marT="63500" marB="63500" anchor="ctr"/>
                </a:tc>
              </a:tr>
            </a:tbl>
          </a:graphicData>
        </a:graphic>
      </p:graphicFrame>
      <p:sp>
        <p:nvSpPr>
          <p:cNvPr id="222" name="Shape 222"/>
          <p:cNvSpPr txBox="1"/>
          <p:nvPr/>
        </p:nvSpPr>
        <p:spPr>
          <a:xfrm>
            <a:off x="5792600" y="920525"/>
            <a:ext cx="2977200" cy="3468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100" b="1">
                <a:solidFill>
                  <a:schemeClr val="dk1"/>
                </a:solidFill>
                <a:latin typeface="Calibri"/>
                <a:ea typeface="Calibri"/>
                <a:cs typeface="Calibri"/>
                <a:sym typeface="Calibri"/>
              </a:rPr>
              <a:t>PRIMI 10 COMUNI DEL SOLARE </a:t>
            </a:r>
            <a:endParaRPr sz="1100" b="1">
              <a:solidFill>
                <a:schemeClr val="dk1"/>
              </a:solidFill>
              <a:latin typeface="Calibri"/>
              <a:ea typeface="Calibri"/>
              <a:cs typeface="Calibri"/>
              <a:sym typeface="Calibri"/>
            </a:endParaRPr>
          </a:p>
          <a:p>
            <a:pPr marL="0" lvl="0" indent="0" algn="ctr" rtl="0">
              <a:lnSpc>
                <a:spcPct val="107916"/>
              </a:lnSpc>
              <a:spcBef>
                <a:spcPts val="0"/>
              </a:spcBef>
              <a:spcAft>
                <a:spcPts val="0"/>
              </a:spcAft>
              <a:buNone/>
            </a:pPr>
            <a:r>
              <a:rPr lang="it" sz="1100" b="1">
                <a:solidFill>
                  <a:schemeClr val="dk1"/>
                </a:solidFill>
                <a:latin typeface="Calibri"/>
                <a:ea typeface="Calibri"/>
                <a:cs typeface="Calibri"/>
                <a:sym typeface="Calibri"/>
              </a:rPr>
              <a:t>TERMICO SU EDILIZIA PUBBLICA</a:t>
            </a:r>
            <a:endParaRPr sz="1100">
              <a:solidFill>
                <a:schemeClr val="dk1"/>
              </a:solidFill>
              <a:latin typeface="Calibri"/>
              <a:ea typeface="Calibri"/>
              <a:cs typeface="Calibri"/>
              <a:sym typeface="Calibri"/>
            </a:endParaRPr>
          </a:p>
        </p:txBody>
      </p:sp>
      <p:sp>
        <p:nvSpPr>
          <p:cNvPr id="223" name="Shape 223"/>
          <p:cNvSpPr txBox="1"/>
          <p:nvPr/>
        </p:nvSpPr>
        <p:spPr>
          <a:xfrm>
            <a:off x="311700" y="3108350"/>
            <a:ext cx="5267400" cy="17028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r>
              <a:rPr lang="it" sz="1100" dirty="0">
                <a:solidFill>
                  <a:schemeClr val="dk1"/>
                </a:solidFill>
                <a:latin typeface="Calibri"/>
                <a:ea typeface="Calibri"/>
                <a:cs typeface="Calibri"/>
                <a:sym typeface="Calibri"/>
              </a:rPr>
              <a:t>Sono </a:t>
            </a:r>
            <a:r>
              <a:rPr lang="it" sz="1100" b="1" dirty="0">
                <a:solidFill>
                  <a:schemeClr val="dk1"/>
                </a:solidFill>
                <a:latin typeface="Calibri"/>
                <a:ea typeface="Calibri"/>
                <a:cs typeface="Calibri"/>
                <a:sym typeface="Calibri"/>
              </a:rPr>
              <a:t>18</a:t>
            </a:r>
            <a:r>
              <a:rPr lang="it" sz="1100" dirty="0">
                <a:solidFill>
                  <a:schemeClr val="dk1"/>
                </a:solidFill>
                <a:latin typeface="Calibri"/>
                <a:ea typeface="Calibri"/>
                <a:cs typeface="Calibri"/>
                <a:sym typeface="Calibri"/>
              </a:rPr>
              <a:t> i Comuni che hanno investito in questa tecnologia, in questi anni, per soddisfare tutti o parte dei fabbisogni energetici termici delle strutture pubbliche. Qui infatti sono </a:t>
            </a:r>
            <a:r>
              <a:rPr lang="it" sz="1100" b="1" dirty="0">
                <a:solidFill>
                  <a:schemeClr val="dk1"/>
                </a:solidFill>
                <a:latin typeface="Calibri"/>
                <a:ea typeface="Calibri"/>
                <a:cs typeface="Calibri"/>
                <a:sym typeface="Calibri"/>
              </a:rPr>
              <a:t>4.473</a:t>
            </a:r>
            <a:r>
              <a:rPr lang="it" sz="1100" dirty="0">
                <a:solidFill>
                  <a:schemeClr val="dk1"/>
                </a:solidFill>
                <a:latin typeface="Calibri"/>
                <a:ea typeface="Calibri"/>
                <a:cs typeface="Calibri"/>
                <a:sym typeface="Calibri"/>
              </a:rPr>
              <a:t> mq distribuiti tra scuole, uffici e palestre. I primi 10 Comuni che hanno realizzato pannelli solari termici sulle proprie strutture sono ordinati per estensione senza voler esprimere altro giudizio di merito.</a:t>
            </a:r>
            <a:endParaRPr sz="1100" dirty="0">
              <a:solidFill>
                <a:schemeClr val="dk1"/>
              </a:solidFill>
              <a:latin typeface="Calibri"/>
              <a:ea typeface="Calibri"/>
              <a:cs typeface="Calibri"/>
              <a:sym typeface="Calibri"/>
            </a:endParaRPr>
          </a:p>
          <a:p>
            <a:pPr marL="0" lvl="0" indent="0" algn="just" rtl="0">
              <a:lnSpc>
                <a:spcPct val="107916"/>
              </a:lnSpc>
              <a:spcBef>
                <a:spcPts val="0"/>
              </a:spcBef>
              <a:spcAft>
                <a:spcPts val="0"/>
              </a:spcAft>
              <a:buNone/>
            </a:pPr>
            <a:r>
              <a:rPr lang="it" sz="1100" dirty="0">
                <a:solidFill>
                  <a:schemeClr val="dk1"/>
                </a:solidFill>
                <a:latin typeface="Calibri"/>
                <a:ea typeface="Calibri"/>
                <a:cs typeface="Calibri"/>
                <a:sym typeface="Calibri"/>
              </a:rPr>
              <a:t>Dai dati raccolti da Legambiente, sono 23 le scuole, distribuite in 4 Comuni, dove sono stati realizzati 655 i mq, 1 edifici pubblici in 1 Comuni e 12 strutture sportive in 2 Comuni.</a:t>
            </a:r>
            <a:endParaRPr sz="1100" dirty="0">
              <a:solidFill>
                <a:schemeClr val="dk1"/>
              </a:solidFill>
              <a:latin typeface="Calibri"/>
              <a:ea typeface="Calibri"/>
              <a:cs typeface="Calibri"/>
              <a:sym typeface="Calibri"/>
            </a:endParaRPr>
          </a:p>
        </p:txBody>
      </p:sp>
      <p:sp>
        <p:nvSpPr>
          <p:cNvPr id="224" name="Shape 224"/>
          <p:cNvSpPr txBox="1"/>
          <p:nvPr/>
        </p:nvSpPr>
        <p:spPr>
          <a:xfrm>
            <a:off x="5716400" y="4385300"/>
            <a:ext cx="2977200" cy="3054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None/>
            </a:pPr>
            <a:r>
              <a:rPr lang="it" sz="900" i="1">
                <a:solidFill>
                  <a:schemeClr val="dk1"/>
                </a:solidFill>
                <a:latin typeface="Calibri"/>
                <a:ea typeface="Calibri"/>
                <a:cs typeface="Calibri"/>
                <a:sym typeface="Calibri"/>
              </a:rPr>
              <a:t>Comuni Rinnovabili, Sicilia 2018</a:t>
            </a:r>
            <a:endParaRPr sz="900" i="1">
              <a:solidFill>
                <a:schemeClr val="dk1"/>
              </a:solidFill>
              <a:latin typeface="Calibri"/>
              <a:ea typeface="Calibri"/>
              <a:cs typeface="Calibri"/>
              <a:sym typeface="Calibri"/>
            </a:endParaRPr>
          </a:p>
        </p:txBody>
      </p:sp>
      <p:pic>
        <p:nvPicPr>
          <p:cNvPr id="225" name="Shape 225"/>
          <p:cNvPicPr preferRelativeResize="0"/>
          <p:nvPr/>
        </p:nvPicPr>
        <p:blipFill rotWithShape="1">
          <a:blip r:embed="rId3">
            <a:alphaModFix/>
          </a:blip>
          <a:srcRect l="19899" t="36147" r="26891" b="28058"/>
          <a:stretch/>
        </p:blipFill>
        <p:spPr>
          <a:xfrm>
            <a:off x="381600" y="977825"/>
            <a:ext cx="3442253" cy="2315700"/>
          </a:xfrm>
          <a:prstGeom prst="rect">
            <a:avLst/>
          </a:prstGeom>
          <a:noFill/>
          <a:ln>
            <a:noFill/>
          </a:ln>
        </p:spPr>
      </p:pic>
      <p:sp>
        <p:nvSpPr>
          <p:cNvPr id="226" name="Shape 226"/>
          <p:cNvSpPr txBox="1"/>
          <p:nvPr/>
        </p:nvSpPr>
        <p:spPr>
          <a:xfrm>
            <a:off x="4030525" y="1136825"/>
            <a:ext cx="1686000" cy="1641900"/>
          </a:xfrm>
          <a:prstGeom prst="rect">
            <a:avLst/>
          </a:prstGeom>
          <a:noFill/>
          <a:ln>
            <a:noFill/>
          </a:ln>
        </p:spPr>
        <p:txBody>
          <a:bodyPr spcFirstLastPara="1" wrap="square" lIns="91425" tIns="91425" rIns="91425" bIns="91425" anchor="t" anchorCtr="0">
            <a:noAutofit/>
          </a:bodyPr>
          <a:lstStyle/>
          <a:p>
            <a:pPr marL="0" lvl="0" indent="0" algn="just" rtl="0">
              <a:lnSpc>
                <a:spcPct val="107916"/>
              </a:lnSpc>
              <a:spcBef>
                <a:spcPts val="0"/>
              </a:spcBef>
              <a:spcAft>
                <a:spcPts val="0"/>
              </a:spcAft>
              <a:buClr>
                <a:schemeClr val="dk1"/>
              </a:buClr>
              <a:buSzPts val="1100"/>
              <a:buFont typeface="Arial"/>
              <a:buNone/>
            </a:pPr>
            <a:r>
              <a:rPr lang="it" sz="1100">
                <a:solidFill>
                  <a:schemeClr val="dk1"/>
                </a:solidFill>
                <a:latin typeface="Calibri"/>
                <a:ea typeface="Calibri"/>
                <a:cs typeface="Calibri"/>
                <a:sym typeface="Calibri"/>
              </a:rPr>
              <a:t>Sono </a:t>
            </a:r>
            <a:r>
              <a:rPr lang="it" sz="1100" b="1">
                <a:solidFill>
                  <a:schemeClr val="dk1"/>
                </a:solidFill>
                <a:latin typeface="Calibri"/>
                <a:ea typeface="Calibri"/>
                <a:cs typeface="Calibri"/>
                <a:sym typeface="Calibri"/>
              </a:rPr>
              <a:t>324 </a:t>
            </a:r>
            <a:r>
              <a:rPr lang="it" sz="1100">
                <a:solidFill>
                  <a:schemeClr val="dk1"/>
                </a:solidFill>
                <a:latin typeface="Calibri"/>
                <a:ea typeface="Calibri"/>
                <a:cs typeface="Calibri"/>
                <a:sym typeface="Calibri"/>
              </a:rPr>
              <a:t>i Comuni del solare termico in Sicilia per complessivi 34.000 mq realizzati tra impianti pubblici e privati. Di questi 205 sono Piccoli Comuni.</a:t>
            </a:r>
            <a:endParaRPr sz="1100">
              <a:solidFill>
                <a:schemeClr val="dk1"/>
              </a:solidFill>
              <a:latin typeface="Calibri"/>
              <a:ea typeface="Calibri"/>
              <a:cs typeface="Calibri"/>
              <a:sym typeface="Calibri"/>
            </a:endParaRPr>
          </a:p>
          <a:p>
            <a:pPr marL="0" lvl="0" indent="0">
              <a:spcBef>
                <a:spcPts val="0"/>
              </a:spcBef>
              <a:spcAft>
                <a:spcPts val="0"/>
              </a:spcAft>
              <a:buNone/>
            </a:pPr>
            <a:endParaRPr/>
          </a:p>
        </p:txBody>
      </p:sp>
      <p:graphicFrame>
        <p:nvGraphicFramePr>
          <p:cNvPr id="227" name="Shape 227"/>
          <p:cNvGraphicFramePr/>
          <p:nvPr>
            <p:extLst>
              <p:ext uri="{D42A27DB-BD31-4B8C-83A1-F6EECF244321}">
                <p14:modId xmlns:p14="http://schemas.microsoft.com/office/powerpoint/2010/main" val="3495087919"/>
              </p:ext>
            </p:extLst>
          </p:nvPr>
        </p:nvGraphicFramePr>
        <p:xfrm>
          <a:off x="4232100" y="2577945"/>
          <a:ext cx="1152225" cy="480075"/>
        </p:xfrm>
        <a:graphic>
          <a:graphicData uri="http://schemas.openxmlformats.org/drawingml/2006/table">
            <a:tbl>
              <a:tblPr>
                <a:noFill/>
                <a:tableStyleId>{F7525FA0-FA60-4E02-BAD6-67B6B974F2B7}</a:tableStyleId>
              </a:tblPr>
              <a:tblGrid>
                <a:gridCol w="335050"/>
                <a:gridCol w="817175"/>
              </a:tblGrid>
              <a:tr h="160025">
                <a:tc>
                  <a:txBody>
                    <a:bodyPr/>
                    <a:lstStyle/>
                    <a:p>
                      <a:pPr marL="0" lvl="0" indent="0" rtl="0">
                        <a:spcBef>
                          <a:spcPts val="0"/>
                        </a:spcBef>
                        <a:spcAft>
                          <a:spcPts val="0"/>
                        </a:spcAft>
                        <a:buNone/>
                      </a:pPr>
                      <a:endParaRPr sz="8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2CC"/>
                    </a:solidFill>
                  </a:tcPr>
                </a:tc>
                <a:tc>
                  <a:txBody>
                    <a:bodyPr/>
                    <a:lstStyle/>
                    <a:p>
                      <a:pPr marL="0" lvl="0" indent="0" rtl="0">
                        <a:lnSpc>
                          <a:spcPct val="115000"/>
                        </a:lnSpc>
                        <a:spcBef>
                          <a:spcPts val="0"/>
                        </a:spcBef>
                        <a:spcAft>
                          <a:spcPts val="0"/>
                        </a:spcAft>
                        <a:buNone/>
                      </a:pPr>
                      <a:r>
                        <a:rPr lang="it" sz="600"/>
                        <a:t>fino a 200 mq</a:t>
                      </a:r>
                      <a:endParaRPr sz="6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160025">
                <a:tc>
                  <a:txBody>
                    <a:bodyPr/>
                    <a:lstStyle/>
                    <a:p>
                      <a:pPr marL="0" lvl="0" indent="0" rtl="0">
                        <a:spcBef>
                          <a:spcPts val="0"/>
                        </a:spcBef>
                        <a:spcAft>
                          <a:spcPts val="0"/>
                        </a:spcAft>
                        <a:buNone/>
                      </a:pPr>
                      <a:endParaRPr sz="8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599"/>
                    </a:solidFill>
                  </a:tcPr>
                </a:tc>
                <a:tc>
                  <a:txBody>
                    <a:bodyPr/>
                    <a:lstStyle/>
                    <a:p>
                      <a:pPr marL="0" lvl="0" indent="0" rtl="0">
                        <a:lnSpc>
                          <a:spcPct val="115000"/>
                        </a:lnSpc>
                        <a:spcBef>
                          <a:spcPts val="0"/>
                        </a:spcBef>
                        <a:spcAft>
                          <a:spcPts val="0"/>
                        </a:spcAft>
                        <a:buNone/>
                      </a:pPr>
                      <a:r>
                        <a:rPr lang="it" sz="600" dirty="0"/>
                        <a:t>tra 200 e 500 mq</a:t>
                      </a:r>
                      <a:endParaRPr sz="6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160025">
                <a:tc>
                  <a:txBody>
                    <a:bodyPr/>
                    <a:lstStyle/>
                    <a:p>
                      <a:pPr marL="0" lvl="0" indent="0" rtl="0">
                        <a:spcBef>
                          <a:spcPts val="0"/>
                        </a:spcBef>
                        <a:spcAft>
                          <a:spcPts val="0"/>
                        </a:spcAft>
                        <a:buNone/>
                      </a:pPr>
                      <a:endParaRPr sz="8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4125"/>
                    </a:solidFill>
                  </a:tcPr>
                </a:tc>
                <a:tc>
                  <a:txBody>
                    <a:bodyPr/>
                    <a:lstStyle/>
                    <a:p>
                      <a:pPr marL="0" lvl="0" indent="0" rtl="0">
                        <a:lnSpc>
                          <a:spcPct val="115000"/>
                        </a:lnSpc>
                        <a:spcBef>
                          <a:spcPts val="0"/>
                        </a:spcBef>
                        <a:spcAft>
                          <a:spcPts val="0"/>
                        </a:spcAft>
                        <a:buNone/>
                      </a:pPr>
                      <a:r>
                        <a:rPr lang="it" sz="600" dirty="0"/>
                        <a:t>maggiore di 500 mq</a:t>
                      </a:r>
                      <a:endParaRPr sz="6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
        <p:nvSpPr>
          <p:cNvPr id="228" name="Shape 228"/>
          <p:cNvSpPr/>
          <p:nvPr/>
        </p:nvSpPr>
        <p:spPr>
          <a:xfrm>
            <a:off x="3685125" y="1088325"/>
            <a:ext cx="414600" cy="480000"/>
          </a:xfrm>
          <a:prstGeom prst="ellipse">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Ovale 10"/>
          <p:cNvSpPr/>
          <p:nvPr/>
        </p:nvSpPr>
        <p:spPr>
          <a:xfrm>
            <a:off x="2795882" y="915999"/>
            <a:ext cx="388206" cy="226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LE RINNOVABILI IN CONTINUA CRESCITA IN ITALIA</a:t>
            </a:r>
            <a:endParaRPr sz="2400" b="1">
              <a:latin typeface="Calibri"/>
              <a:ea typeface="Calibri"/>
              <a:cs typeface="Calibri"/>
              <a:sym typeface="Calibri"/>
            </a:endParaRPr>
          </a:p>
        </p:txBody>
      </p:sp>
      <p:sp>
        <p:nvSpPr>
          <p:cNvPr id="60" name="Shape 60"/>
          <p:cNvSpPr txBox="1">
            <a:spLocks noGrp="1"/>
          </p:cNvSpPr>
          <p:nvPr>
            <p:ph type="body" idx="1"/>
          </p:nvPr>
        </p:nvSpPr>
        <p:spPr>
          <a:xfrm>
            <a:off x="311700" y="3626375"/>
            <a:ext cx="8520600" cy="1085400"/>
          </a:xfrm>
          <a:prstGeom prst="rect">
            <a:avLst/>
          </a:prstGeom>
        </p:spPr>
        <p:txBody>
          <a:bodyPr spcFirstLastPara="1" wrap="square" lIns="91425" tIns="91425" rIns="91425" bIns="91425" anchor="t" anchorCtr="0">
            <a:noAutofit/>
          </a:bodyPr>
          <a:lstStyle/>
          <a:p>
            <a:pPr marL="0" lvl="0" indent="0" algn="just" rtl="0">
              <a:lnSpc>
                <a:spcPct val="107916"/>
              </a:lnSpc>
              <a:spcBef>
                <a:spcPts val="60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Le fonti rinnovabili sono </a:t>
            </a:r>
            <a:r>
              <a:rPr lang="it" sz="1100" b="1" dirty="0">
                <a:solidFill>
                  <a:schemeClr val="dk1"/>
                </a:solidFill>
                <a:latin typeface="Calibri"/>
                <a:ea typeface="Calibri"/>
                <a:cs typeface="Calibri"/>
                <a:sym typeface="Calibri"/>
              </a:rPr>
              <a:t>in continua crescita</a:t>
            </a:r>
            <a:r>
              <a:rPr lang="it" sz="1100" dirty="0">
                <a:solidFill>
                  <a:schemeClr val="dk1"/>
                </a:solidFill>
                <a:latin typeface="Calibri"/>
                <a:ea typeface="Calibri"/>
                <a:cs typeface="Calibri"/>
                <a:sym typeface="Calibri"/>
              </a:rPr>
              <a:t>, lenta e non ai livelli degli anni passati ma continuano ad avanzare nel loro sviluppo e nella loro integrazione nei territori, negli edifici e nelle infrastrutture. Dal 2014 il 100% dei Comuni italiani possiede almeno un impianto da fonte rinnovabile, ma i numeri crescono nelle quantità, nelle potenze installate e nel contributo alle singole realtà. Guardare nei territori, è importante non solo per comprendere quanto e come si muove lo sviluppo di queste tecnologie, considerando il numero dei piccoli impianti realizzati in questi anni, ma anche per sviluppare strumenti che aiutino tale interesse, considerando il ruolo strategico che possono avere i Comuni, grandi e piccoli. </a:t>
            </a:r>
            <a:endParaRPr dirty="0"/>
          </a:p>
        </p:txBody>
      </p:sp>
      <p:sp>
        <p:nvSpPr>
          <p:cNvPr id="62" name="Shape 62"/>
          <p:cNvSpPr txBox="1"/>
          <p:nvPr/>
        </p:nvSpPr>
        <p:spPr>
          <a:xfrm>
            <a:off x="704100" y="3413600"/>
            <a:ext cx="8128200" cy="468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it" sz="1000" i="1" dirty="0">
                <a:solidFill>
                  <a:schemeClr val="dk1"/>
                </a:solidFill>
                <a:latin typeface="Calibri"/>
                <a:ea typeface="Calibri"/>
                <a:cs typeface="Calibri"/>
                <a:sym typeface="Calibri"/>
              </a:rPr>
              <a:t>Rapporto Comuni Rinnovabili 2018 di Legambiente </a:t>
            </a:r>
            <a:endParaRPr lang="it" sz="1000" i="1" dirty="0" smtClean="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it" sz="900" i="1" dirty="0" smtClean="0">
                <a:solidFill>
                  <a:schemeClr val="dk1"/>
                </a:solidFill>
                <a:latin typeface="Calibri"/>
                <a:ea typeface="Calibri"/>
                <a:cs typeface="Calibri"/>
                <a:sym typeface="Calibri"/>
              </a:rPr>
              <a:t>* </a:t>
            </a:r>
            <a:r>
              <a:rPr lang="it" sz="900" i="1" dirty="0">
                <a:solidFill>
                  <a:schemeClr val="dk1"/>
                </a:solidFill>
                <a:latin typeface="Calibri"/>
                <a:ea typeface="Calibri"/>
                <a:cs typeface="Calibri"/>
                <a:sym typeface="Calibri"/>
              </a:rPr>
              <a:t>numero dei comuni ridotto per accorpamento di alcune Amministrazioni</a:t>
            </a:r>
            <a:endParaRPr sz="900" i="1" dirty="0">
              <a:solidFill>
                <a:schemeClr val="dk1"/>
              </a:solidFill>
              <a:latin typeface="Calibri"/>
              <a:ea typeface="Calibri"/>
              <a:cs typeface="Calibri"/>
              <a:sym typeface="Calibri"/>
            </a:endParaRPr>
          </a:p>
          <a:p>
            <a:pPr marL="0" lvl="0" indent="0" rtl="0">
              <a:spcBef>
                <a:spcPts val="0"/>
              </a:spcBef>
              <a:spcAft>
                <a:spcPts val="0"/>
              </a:spcAft>
              <a:buNone/>
            </a:pPr>
            <a:endParaRPr sz="1000" i="1" dirty="0">
              <a:solidFill>
                <a:schemeClr val="dk1"/>
              </a:solidFill>
              <a:latin typeface="Calibri"/>
              <a:ea typeface="Calibri"/>
              <a:cs typeface="Calibri"/>
              <a:sym typeface="Calibri"/>
            </a:endParaRPr>
          </a:p>
        </p:txBody>
      </p:sp>
      <p:sp>
        <p:nvSpPr>
          <p:cNvPr id="63" name="Shape 63"/>
          <p:cNvSpPr txBox="1"/>
          <p:nvPr/>
        </p:nvSpPr>
        <p:spPr>
          <a:xfrm>
            <a:off x="859624" y="884050"/>
            <a:ext cx="3245308" cy="390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b="1" i="1" dirty="0" smtClean="0">
                <a:latin typeface="Calibri"/>
                <a:ea typeface="Calibri"/>
                <a:cs typeface="Calibri"/>
                <a:sym typeface="Calibri"/>
              </a:rPr>
              <a:t>LE RINNOVABILI NEI COMUNI </a:t>
            </a:r>
            <a:r>
              <a:rPr lang="it" b="1" i="1" dirty="0">
                <a:latin typeface="Calibri"/>
                <a:ea typeface="Calibri"/>
                <a:cs typeface="Calibri"/>
                <a:sym typeface="Calibri"/>
              </a:rPr>
              <a:t>ITALIANI</a:t>
            </a:r>
            <a:endParaRPr b="1" i="1" dirty="0">
              <a:latin typeface="Calibri"/>
              <a:ea typeface="Calibri"/>
              <a:cs typeface="Calibri"/>
              <a:sym typeface="Calibri"/>
            </a:endParaRPr>
          </a:p>
        </p:txBody>
      </p:sp>
      <p:graphicFrame>
        <p:nvGraphicFramePr>
          <p:cNvPr id="2" name="Tabella 1"/>
          <p:cNvGraphicFramePr>
            <a:graphicFrameLocks noGrp="1"/>
          </p:cNvGraphicFramePr>
          <p:nvPr>
            <p:extLst>
              <p:ext uri="{D42A27DB-BD31-4B8C-83A1-F6EECF244321}">
                <p14:modId xmlns:p14="http://schemas.microsoft.com/office/powerpoint/2010/main" val="388822961"/>
              </p:ext>
            </p:extLst>
          </p:nvPr>
        </p:nvGraphicFramePr>
        <p:xfrm>
          <a:off x="859624" y="1274350"/>
          <a:ext cx="7185779" cy="2139252"/>
        </p:xfrm>
        <a:graphic>
          <a:graphicData uri="http://schemas.openxmlformats.org/drawingml/2006/table">
            <a:tbl>
              <a:tblPr>
                <a:tableStyleId>{4C68C189-4709-466D-A2AA-B77FED927489}</a:tableStyleId>
              </a:tblPr>
              <a:tblGrid>
                <a:gridCol w="1870271"/>
                <a:gridCol w="885918"/>
                <a:gridCol w="885918"/>
                <a:gridCol w="885918"/>
                <a:gridCol w="885918"/>
                <a:gridCol w="885918"/>
                <a:gridCol w="885918"/>
              </a:tblGrid>
              <a:tr h="288438">
                <a:tc>
                  <a:txBody>
                    <a:bodyPr/>
                    <a:lstStyle/>
                    <a:p>
                      <a:pPr algn="l" fontAlgn="b"/>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ctr"/>
                      <a:r>
                        <a:rPr lang="it-IT" sz="1200" b="1" u="none" strike="noStrike" dirty="0">
                          <a:effectLst/>
                          <a:latin typeface="Calibri" panose="020F0502020204030204" pitchFamily="34" charset="0"/>
                          <a:cs typeface="Calibri" panose="020F0502020204030204" pitchFamily="34" charset="0"/>
                        </a:rPr>
                        <a:t>2005</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200" b="1" u="none" strike="noStrike" dirty="0">
                          <a:effectLst/>
                          <a:latin typeface="Calibri" panose="020F0502020204030204" pitchFamily="34" charset="0"/>
                          <a:cs typeface="Calibri" panose="020F0502020204030204" pitchFamily="34" charset="0"/>
                        </a:rPr>
                        <a:t>2013</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200" b="1" u="none" strike="noStrike" dirty="0">
                          <a:effectLst/>
                          <a:latin typeface="Calibri" panose="020F0502020204030204" pitchFamily="34" charset="0"/>
                          <a:cs typeface="Calibri" panose="020F0502020204030204" pitchFamily="34" charset="0"/>
                        </a:rPr>
                        <a:t>2014</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200" b="1" u="none" strike="noStrike" dirty="0">
                          <a:effectLst/>
                          <a:latin typeface="Calibri" panose="020F0502020204030204" pitchFamily="34" charset="0"/>
                          <a:cs typeface="Calibri" panose="020F0502020204030204" pitchFamily="34" charset="0"/>
                        </a:rPr>
                        <a:t>2015</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200" b="1" u="none" strike="noStrike" dirty="0">
                          <a:effectLst/>
                          <a:latin typeface="Calibri" panose="020F0502020204030204" pitchFamily="34" charset="0"/>
                          <a:cs typeface="Calibri" panose="020F0502020204030204" pitchFamily="34" charset="0"/>
                        </a:rPr>
                        <a:t>2016</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200" b="1" u="none" strike="noStrike" dirty="0">
                          <a:effectLst/>
                          <a:latin typeface="Calibri" panose="020F0502020204030204" pitchFamily="34" charset="0"/>
                          <a:cs typeface="Calibri" panose="020F0502020204030204" pitchFamily="34" charset="0"/>
                        </a:rPr>
                        <a:t>2017</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r>
              <a:tr h="264402">
                <a:tc>
                  <a:txBody>
                    <a:bodyPr/>
                    <a:lstStyle/>
                    <a:p>
                      <a:pPr algn="l" fontAlgn="ctr"/>
                      <a:r>
                        <a:rPr lang="it-IT" sz="1200" b="1" i="0" u="none" strike="noStrike" dirty="0">
                          <a:effectLst/>
                          <a:latin typeface="Calibri" panose="020F0502020204030204" pitchFamily="34" charset="0"/>
                          <a:cs typeface="Calibri" panose="020F0502020204030204" pitchFamily="34" charset="0"/>
                        </a:rPr>
                        <a:t>Solare termico</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108</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6.652</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6.803</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6.882</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6.820</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6.822</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r>
              <a:tr h="264402">
                <a:tc>
                  <a:txBody>
                    <a:bodyPr/>
                    <a:lstStyle/>
                    <a:p>
                      <a:pPr algn="l" fontAlgn="ctr"/>
                      <a:r>
                        <a:rPr lang="it-IT" sz="1200" b="1" i="0" u="none" strike="noStrike" dirty="0">
                          <a:effectLst/>
                          <a:latin typeface="Calibri" panose="020F0502020204030204" pitchFamily="34" charset="0"/>
                          <a:cs typeface="Calibri" panose="020F0502020204030204" pitchFamily="34" charset="0"/>
                        </a:rPr>
                        <a:t>Solare fotovoltaico</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74</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7.906</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8.047</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8.047</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7.978</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7.862</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r>
              <a:tr h="264402">
                <a:tc>
                  <a:txBody>
                    <a:bodyPr/>
                    <a:lstStyle/>
                    <a:p>
                      <a:pPr algn="l" fontAlgn="ctr"/>
                      <a:r>
                        <a:rPr lang="it-IT" sz="1200" b="1" i="0" u="none" strike="noStrike" dirty="0">
                          <a:effectLst/>
                          <a:latin typeface="Calibri" panose="020F0502020204030204" pitchFamily="34" charset="0"/>
                          <a:cs typeface="Calibri" panose="020F0502020204030204" pitchFamily="34" charset="0"/>
                        </a:rPr>
                        <a:t>Eolico</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118</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628</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700</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850</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904</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1.025</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r>
              <a:tr h="264402">
                <a:tc>
                  <a:txBody>
                    <a:bodyPr/>
                    <a:lstStyle/>
                    <a:p>
                      <a:pPr algn="l" fontAlgn="ctr"/>
                      <a:r>
                        <a:rPr lang="it-IT" sz="1200" b="1" i="0" u="none" strike="noStrike" dirty="0">
                          <a:effectLst/>
                          <a:latin typeface="Calibri" panose="020F0502020204030204" pitchFamily="34" charset="0"/>
                          <a:cs typeface="Calibri" panose="020F0502020204030204" pitchFamily="34" charset="0"/>
                        </a:rPr>
                        <a:t>Mini idroelettrico</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40</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1.123</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1.250</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1.275</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1.489</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1.489</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r>
              <a:tr h="264402">
                <a:tc>
                  <a:txBody>
                    <a:bodyPr/>
                    <a:lstStyle/>
                    <a:p>
                      <a:pPr algn="l" fontAlgn="ctr"/>
                      <a:r>
                        <a:rPr lang="it-IT" sz="1200" b="1" i="0" u="none" strike="noStrike" dirty="0">
                          <a:effectLst/>
                          <a:latin typeface="Calibri" panose="020F0502020204030204" pitchFamily="34" charset="0"/>
                          <a:cs typeface="Calibri" panose="020F0502020204030204" pitchFamily="34" charset="0"/>
                        </a:rPr>
                        <a:t>Biomassa</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32</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1.529</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2.415</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3.137</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4.114</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4.130</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r>
              <a:tr h="264402">
                <a:tc>
                  <a:txBody>
                    <a:bodyPr/>
                    <a:lstStyle/>
                    <a:p>
                      <a:pPr algn="l" fontAlgn="ctr"/>
                      <a:r>
                        <a:rPr lang="it-IT" sz="1200" b="1" i="0" u="none" strike="noStrike" dirty="0">
                          <a:effectLst/>
                          <a:latin typeface="Calibri" panose="020F0502020204030204" pitchFamily="34" charset="0"/>
                          <a:cs typeface="Calibri" panose="020F0502020204030204" pitchFamily="34" charset="0"/>
                        </a:rPr>
                        <a:t>Geotermia</a:t>
                      </a:r>
                      <a:endParaRPr lang="it-IT"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5</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372</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484</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a:effectLst/>
                          <a:latin typeface="Calibri" panose="020F0502020204030204" pitchFamily="34" charset="0"/>
                          <a:cs typeface="Calibri" panose="020F0502020204030204" pitchFamily="34" charset="0"/>
                        </a:rPr>
                        <a:t>535</a:t>
                      </a:r>
                      <a:endParaRPr lang="it-IT" sz="11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590</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100" u="none" strike="noStrike" dirty="0">
                          <a:effectLst/>
                          <a:latin typeface="Calibri" panose="020F0502020204030204" pitchFamily="34" charset="0"/>
                          <a:cs typeface="Calibri" panose="020F0502020204030204" pitchFamily="34" charset="0"/>
                        </a:rPr>
                        <a:t>595</a:t>
                      </a:r>
                      <a:endParaRPr lang="it-IT" sz="11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r>
              <a:tr h="264402">
                <a:tc>
                  <a:txBody>
                    <a:bodyPr/>
                    <a:lstStyle/>
                    <a:p>
                      <a:pPr algn="r" fontAlgn="ctr"/>
                      <a:r>
                        <a:rPr lang="it-IT" sz="1400" b="1" u="none" strike="noStrike" dirty="0">
                          <a:effectLst/>
                          <a:latin typeface="Calibri" panose="020F0502020204030204" pitchFamily="34" charset="0"/>
                          <a:cs typeface="Calibri" panose="020F0502020204030204" pitchFamily="34" charset="0"/>
                        </a:rPr>
                        <a:t>Totale</a:t>
                      </a:r>
                      <a:endParaRPr lang="it-IT"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400" b="1" u="none" strike="noStrike" dirty="0">
                          <a:effectLst/>
                          <a:latin typeface="Calibri" panose="020F0502020204030204" pitchFamily="34" charset="0"/>
                          <a:cs typeface="Calibri" panose="020F0502020204030204" pitchFamily="34" charset="0"/>
                        </a:rPr>
                        <a:t>356</a:t>
                      </a:r>
                      <a:endParaRPr lang="it-IT"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400" b="1" u="none" strike="noStrike" dirty="0">
                          <a:effectLst/>
                          <a:latin typeface="Calibri" panose="020F0502020204030204" pitchFamily="34" charset="0"/>
                          <a:cs typeface="Calibri" panose="020F0502020204030204" pitchFamily="34" charset="0"/>
                        </a:rPr>
                        <a:t>7.964</a:t>
                      </a:r>
                      <a:endParaRPr lang="it-IT"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400" b="1" u="none" strike="noStrike" dirty="0">
                          <a:effectLst/>
                          <a:latin typeface="Calibri" panose="020F0502020204030204" pitchFamily="34" charset="0"/>
                          <a:cs typeface="Calibri" panose="020F0502020204030204" pitchFamily="34" charset="0"/>
                        </a:rPr>
                        <a:t>8.071</a:t>
                      </a:r>
                      <a:endParaRPr lang="it-IT"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400" b="1" u="none" strike="noStrike" dirty="0">
                          <a:effectLst/>
                          <a:latin typeface="Calibri" panose="020F0502020204030204" pitchFamily="34" charset="0"/>
                          <a:cs typeface="Calibri" panose="020F0502020204030204" pitchFamily="34" charset="0"/>
                        </a:rPr>
                        <a:t>8.047</a:t>
                      </a:r>
                      <a:endParaRPr lang="it-IT"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400" b="1" u="none" strike="noStrike" dirty="0">
                          <a:effectLst/>
                          <a:latin typeface="Calibri" panose="020F0502020204030204" pitchFamily="34" charset="0"/>
                          <a:cs typeface="Calibri" panose="020F0502020204030204" pitchFamily="34" charset="0"/>
                        </a:rPr>
                        <a:t>7978*</a:t>
                      </a:r>
                      <a:endParaRPr lang="it-IT"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it-IT" sz="1400" b="1" u="none" strike="noStrike" dirty="0">
                          <a:effectLst/>
                          <a:latin typeface="Calibri" panose="020F0502020204030204" pitchFamily="34" charset="0"/>
                          <a:cs typeface="Calibri" panose="020F0502020204030204" pitchFamily="34" charset="0"/>
                        </a:rPr>
                        <a:t>7954*</a:t>
                      </a:r>
                      <a:endParaRPr lang="it-IT" sz="14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I COMUNI DELL’EOLICO</a:t>
            </a:r>
            <a:endParaRPr sz="2400" b="1">
              <a:latin typeface="Calibri"/>
              <a:ea typeface="Calibri"/>
              <a:cs typeface="Calibri"/>
              <a:sym typeface="Calibri"/>
            </a:endParaRPr>
          </a:p>
        </p:txBody>
      </p:sp>
      <p:graphicFrame>
        <p:nvGraphicFramePr>
          <p:cNvPr id="234" name="Shape 234"/>
          <p:cNvGraphicFramePr/>
          <p:nvPr/>
        </p:nvGraphicFramePr>
        <p:xfrm>
          <a:off x="197100" y="1516875"/>
          <a:ext cx="4544900" cy="2997200"/>
        </p:xfrm>
        <a:graphic>
          <a:graphicData uri="http://schemas.openxmlformats.org/drawingml/2006/table">
            <a:tbl>
              <a:tblPr>
                <a:noFill/>
                <a:tableStyleId>{4C68C189-4709-466D-A2AA-B77FED927489}</a:tableStyleId>
              </a:tblPr>
              <a:tblGrid>
                <a:gridCol w="327000"/>
                <a:gridCol w="1229100"/>
                <a:gridCol w="416125"/>
                <a:gridCol w="416125"/>
                <a:gridCol w="327000"/>
                <a:gridCol w="1410600"/>
                <a:gridCol w="418950"/>
              </a:tblGrid>
              <a:tr h="190500">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PR</a:t>
                      </a:r>
                      <a:endParaRPr sz="1000">
                        <a:latin typeface="Calibri"/>
                        <a:ea typeface="Calibri"/>
                        <a:cs typeface="Calibri"/>
                        <a:sym typeface="Calibri"/>
                      </a:endParaRPr>
                    </a:p>
                  </a:txBody>
                  <a:tcPr marL="25400" marR="25400" marT="25400" marB="25400" anchor="ct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COMUNE</a:t>
                      </a:r>
                      <a:endParaRPr sz="1000">
                        <a:latin typeface="Calibri"/>
                        <a:ea typeface="Calibri"/>
                        <a:cs typeface="Calibri"/>
                        <a:sym typeface="Calibri"/>
                      </a:endParaRPr>
                    </a:p>
                  </a:txBody>
                  <a:tcPr marL="25400" marR="25400" marT="25400" marB="254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MW</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PR</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COMUNE</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MW</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TP</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TRAPANI</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92,3</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PA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SCLAFANI BAGNI</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34,6</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CT</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VIZZINI</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87,9</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ROCCELLA VALDEMONE</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32,2</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AG</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CAMMARATA</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84,0</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FLORESTA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20,4</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TP</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SALEMI</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74,8</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FONDACHELLI-FANTINA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23,8</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TP</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MAZARA DEL VALLO</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71,6</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RACCUJA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23,8</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84000">
                <a:tc>
                  <a:txBody>
                    <a:bodyPr/>
                    <a:lstStyle/>
                    <a:p>
                      <a:pPr marL="0" lvl="0" indent="0" algn="ctr" rtl="0">
                        <a:spcBef>
                          <a:spcPts val="0"/>
                        </a:spcBef>
                        <a:spcAft>
                          <a:spcPts val="0"/>
                        </a:spcAft>
                        <a:buNone/>
                      </a:pPr>
                      <a:r>
                        <a:rPr lang="it" sz="1000" b="1">
                          <a:latin typeface="Calibri"/>
                          <a:ea typeface="Calibri"/>
                          <a:cs typeface="Calibri"/>
                          <a:sym typeface="Calibri"/>
                        </a:rPr>
                        <a:t>SR</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FRANCOFONTE</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72,0</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PA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CEFALÀ DIANA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22,1</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SR</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CARLENTINI</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70,2</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UCRIA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20,4</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PA</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CORLEONE</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60,0</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NOVARA DI SICILIA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23,8</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CT</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MINEO</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51,9</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CASTEL DI LUCIO</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22,9</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0">
                <a:tc>
                  <a:txBody>
                    <a:bodyPr/>
                    <a:lstStyle/>
                    <a:p>
                      <a:pPr marL="0" lvl="0" indent="0" algn="ctr" rtl="0">
                        <a:spcBef>
                          <a:spcPts val="0"/>
                        </a:spcBef>
                        <a:spcAft>
                          <a:spcPts val="0"/>
                        </a:spcAft>
                        <a:buNone/>
                      </a:pPr>
                      <a:r>
                        <a:rPr lang="it" sz="1000" b="1">
                          <a:latin typeface="Calibri"/>
                          <a:ea typeface="Calibri"/>
                          <a:cs typeface="Calibri"/>
                          <a:sym typeface="Calibri"/>
                        </a:rPr>
                        <a:t>EN</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REGALBUTO</a:t>
                      </a:r>
                      <a:endParaRPr sz="1000" b="1">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it" sz="1000">
                          <a:latin typeface="Calibri"/>
                          <a:ea typeface="Calibri"/>
                          <a:cs typeface="Calibri"/>
                          <a:sym typeface="Calibri"/>
                        </a:rPr>
                        <a:t>50,0</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b="1">
                          <a:latin typeface="Calibri"/>
                          <a:ea typeface="Calibri"/>
                          <a:cs typeface="Calibri"/>
                          <a:sym typeface="Calibri"/>
                        </a:rPr>
                        <a:t>RG</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GIARRATANA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45,6</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bl>
          </a:graphicData>
        </a:graphic>
      </p:graphicFrame>
      <p:sp>
        <p:nvSpPr>
          <p:cNvPr id="235" name="Shape 235"/>
          <p:cNvSpPr txBox="1"/>
          <p:nvPr/>
        </p:nvSpPr>
        <p:spPr>
          <a:xfrm>
            <a:off x="311700" y="1276275"/>
            <a:ext cx="1972200" cy="2406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100" b="1">
                <a:solidFill>
                  <a:schemeClr val="dk1"/>
                </a:solidFill>
                <a:latin typeface="Calibri"/>
                <a:ea typeface="Calibri"/>
                <a:cs typeface="Calibri"/>
                <a:sym typeface="Calibri"/>
              </a:rPr>
              <a:t>I COMUNI DELL’EOLICO</a:t>
            </a:r>
            <a:endParaRPr sz="1100" b="1">
              <a:solidFill>
                <a:schemeClr val="dk1"/>
              </a:solidFill>
              <a:latin typeface="Calibri"/>
              <a:ea typeface="Calibri"/>
              <a:cs typeface="Calibri"/>
              <a:sym typeface="Calibri"/>
            </a:endParaRPr>
          </a:p>
        </p:txBody>
      </p:sp>
      <p:sp>
        <p:nvSpPr>
          <p:cNvPr id="236" name="Shape 236"/>
          <p:cNvSpPr txBox="1"/>
          <p:nvPr/>
        </p:nvSpPr>
        <p:spPr>
          <a:xfrm>
            <a:off x="1727700" y="4456925"/>
            <a:ext cx="1757100" cy="3054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None/>
            </a:pPr>
            <a:r>
              <a:rPr lang="it" sz="900" i="1">
                <a:solidFill>
                  <a:schemeClr val="dk1"/>
                </a:solidFill>
                <a:latin typeface="Calibri"/>
                <a:ea typeface="Calibri"/>
                <a:cs typeface="Calibri"/>
                <a:sym typeface="Calibri"/>
              </a:rPr>
              <a:t>Comuni Rinnovabili, Sicilia 2018</a:t>
            </a:r>
            <a:endParaRPr sz="900" i="1">
              <a:solidFill>
                <a:schemeClr val="dk1"/>
              </a:solidFill>
              <a:latin typeface="Calibri"/>
              <a:ea typeface="Calibri"/>
              <a:cs typeface="Calibri"/>
              <a:sym typeface="Calibri"/>
            </a:endParaRPr>
          </a:p>
        </p:txBody>
      </p:sp>
      <p:sp>
        <p:nvSpPr>
          <p:cNvPr id="237" name="Shape 237"/>
          <p:cNvSpPr txBox="1"/>
          <p:nvPr/>
        </p:nvSpPr>
        <p:spPr>
          <a:xfrm>
            <a:off x="2638025" y="1276275"/>
            <a:ext cx="2263800" cy="2406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100" b="1">
                <a:solidFill>
                  <a:schemeClr val="dk1"/>
                </a:solidFill>
                <a:latin typeface="Calibri"/>
                <a:ea typeface="Calibri"/>
                <a:cs typeface="Calibri"/>
                <a:sym typeface="Calibri"/>
              </a:rPr>
              <a:t>PRIMI 10 COMUNI 100% ELETTRICI</a:t>
            </a:r>
            <a:endParaRPr sz="1100" b="1">
              <a:solidFill>
                <a:schemeClr val="dk1"/>
              </a:solidFill>
              <a:latin typeface="Calibri"/>
              <a:ea typeface="Calibri"/>
              <a:cs typeface="Calibri"/>
              <a:sym typeface="Calibri"/>
            </a:endParaRPr>
          </a:p>
        </p:txBody>
      </p:sp>
      <p:sp>
        <p:nvSpPr>
          <p:cNvPr id="238" name="Shape 238"/>
          <p:cNvSpPr txBox="1"/>
          <p:nvPr/>
        </p:nvSpPr>
        <p:spPr>
          <a:xfrm>
            <a:off x="4833450" y="2670575"/>
            <a:ext cx="3999000" cy="22887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r>
              <a:rPr lang="it" sz="1100" dirty="0">
                <a:solidFill>
                  <a:schemeClr val="dk1"/>
                </a:solidFill>
                <a:latin typeface="Calibri"/>
                <a:ea typeface="Calibri"/>
                <a:cs typeface="Calibri"/>
                <a:sym typeface="Calibri"/>
              </a:rPr>
              <a:t>Sono </a:t>
            </a:r>
            <a:r>
              <a:rPr lang="it" sz="1100" b="1" dirty="0">
                <a:solidFill>
                  <a:schemeClr val="dk1"/>
                </a:solidFill>
                <a:latin typeface="Calibri"/>
                <a:ea typeface="Calibri"/>
                <a:cs typeface="Calibri"/>
                <a:sym typeface="Calibri"/>
              </a:rPr>
              <a:t>139 </a:t>
            </a:r>
            <a:r>
              <a:rPr lang="it" sz="1100" dirty="0">
                <a:solidFill>
                  <a:schemeClr val="dk1"/>
                </a:solidFill>
                <a:latin typeface="Calibri"/>
                <a:ea typeface="Calibri"/>
                <a:cs typeface="Calibri"/>
                <a:sym typeface="Calibri"/>
              </a:rPr>
              <a:t>i Comuni che in Sicilia presentano impianti eolici, per una potenza complessiva di 2.130 MW. Di questi 2.117 MW sono impianti con torri superiori ai 200 kW, distribuiti in 65 Comuni. In Sicilia è possibile produrre energia elettrica eolica pari al consumo di più di </a:t>
            </a:r>
            <a:r>
              <a:rPr lang="it" sz="1100" b="1" dirty="0">
                <a:solidFill>
                  <a:schemeClr val="dk1"/>
                </a:solidFill>
                <a:latin typeface="Calibri"/>
                <a:ea typeface="Calibri"/>
                <a:cs typeface="Calibri"/>
                <a:sym typeface="Calibri"/>
              </a:rPr>
              <a:t>1 milione e 500mila famiglie</a:t>
            </a:r>
            <a:r>
              <a:rPr lang="it" sz="1100" dirty="0">
                <a:solidFill>
                  <a:schemeClr val="dk1"/>
                </a:solidFill>
                <a:latin typeface="Calibri"/>
                <a:ea typeface="Calibri"/>
                <a:cs typeface="Calibri"/>
                <a:sym typeface="Calibri"/>
              </a:rPr>
              <a:t>. Sono </a:t>
            </a:r>
            <a:r>
              <a:rPr lang="it" sz="1100" b="1" dirty="0">
                <a:solidFill>
                  <a:schemeClr val="dk1"/>
                </a:solidFill>
                <a:latin typeface="Calibri"/>
                <a:ea typeface="Calibri"/>
                <a:cs typeface="Calibri"/>
                <a:sym typeface="Calibri"/>
              </a:rPr>
              <a:t>60</a:t>
            </a:r>
            <a:r>
              <a:rPr lang="it" sz="1100" dirty="0">
                <a:solidFill>
                  <a:schemeClr val="dk1"/>
                </a:solidFill>
                <a:latin typeface="Calibri"/>
                <a:ea typeface="Calibri"/>
                <a:cs typeface="Calibri"/>
                <a:sym typeface="Calibri"/>
              </a:rPr>
              <a:t> i Comuni che grazie a questa tecnologia producono più energia elettrica di quella consumata dalle famiglie. Sono invece </a:t>
            </a:r>
            <a:r>
              <a:rPr lang="it" sz="1100" b="1" dirty="0">
                <a:solidFill>
                  <a:schemeClr val="dk1"/>
                </a:solidFill>
                <a:latin typeface="Calibri"/>
                <a:ea typeface="Calibri"/>
                <a:cs typeface="Calibri"/>
                <a:sym typeface="Calibri"/>
              </a:rPr>
              <a:t>116</a:t>
            </a:r>
            <a:r>
              <a:rPr lang="it" sz="1100" dirty="0">
                <a:solidFill>
                  <a:schemeClr val="dk1"/>
                </a:solidFill>
                <a:latin typeface="Calibri"/>
                <a:ea typeface="Calibri"/>
                <a:cs typeface="Calibri"/>
                <a:sym typeface="Calibri"/>
              </a:rPr>
              <a:t> i Comuni che ospitano sul proprio territorio impianti mini eolici, per una potenza complessiva pari a </a:t>
            </a:r>
            <a:r>
              <a:rPr lang="it" sz="1100" b="1" dirty="0">
                <a:solidFill>
                  <a:schemeClr val="dk1"/>
                </a:solidFill>
                <a:latin typeface="Calibri"/>
                <a:ea typeface="Calibri"/>
                <a:cs typeface="Calibri"/>
                <a:sym typeface="Calibri"/>
              </a:rPr>
              <a:t>12,7 MW</a:t>
            </a:r>
            <a:r>
              <a:rPr lang="it" sz="1100" dirty="0">
                <a:solidFill>
                  <a:schemeClr val="dk1"/>
                </a:solidFill>
                <a:latin typeface="Calibri"/>
                <a:ea typeface="Calibri"/>
                <a:cs typeface="Calibri"/>
                <a:sym typeface="Calibri"/>
              </a:rPr>
              <a:t>. Tra questi troviamo piccoli parchi da 310 kW, come prototipi o impianti sperimentali di piccola taglia. </a:t>
            </a:r>
            <a:endParaRPr sz="1100" dirty="0">
              <a:solidFill>
                <a:schemeClr val="dk1"/>
              </a:solidFill>
              <a:latin typeface="Calibri"/>
              <a:ea typeface="Calibri"/>
              <a:cs typeface="Calibri"/>
              <a:sym typeface="Calibri"/>
            </a:endParaRPr>
          </a:p>
        </p:txBody>
      </p:sp>
      <p:pic>
        <p:nvPicPr>
          <p:cNvPr id="239" name="Shape 239"/>
          <p:cNvPicPr preferRelativeResize="0"/>
          <p:nvPr/>
        </p:nvPicPr>
        <p:blipFill rotWithShape="1">
          <a:blip r:embed="rId3">
            <a:alphaModFix/>
          </a:blip>
          <a:srcRect l="20615" t="36010" r="25289" b="28165"/>
          <a:stretch/>
        </p:blipFill>
        <p:spPr>
          <a:xfrm>
            <a:off x="5644325" y="742650"/>
            <a:ext cx="3020100" cy="2000025"/>
          </a:xfrm>
          <a:prstGeom prst="rect">
            <a:avLst/>
          </a:prstGeom>
          <a:noFill/>
          <a:ln>
            <a:noFill/>
          </a:ln>
        </p:spPr>
      </p:pic>
      <p:graphicFrame>
        <p:nvGraphicFramePr>
          <p:cNvPr id="240" name="Shape 240"/>
          <p:cNvGraphicFramePr/>
          <p:nvPr>
            <p:extLst>
              <p:ext uri="{D42A27DB-BD31-4B8C-83A1-F6EECF244321}">
                <p14:modId xmlns:p14="http://schemas.microsoft.com/office/powerpoint/2010/main" val="1771871155"/>
              </p:ext>
            </p:extLst>
          </p:nvPr>
        </p:nvGraphicFramePr>
        <p:xfrm>
          <a:off x="4962000" y="2222685"/>
          <a:ext cx="1418100" cy="482346"/>
        </p:xfrm>
        <a:graphic>
          <a:graphicData uri="http://schemas.openxmlformats.org/drawingml/2006/table">
            <a:tbl>
              <a:tblPr>
                <a:noFill/>
                <a:tableStyleId>{F7525FA0-FA60-4E02-BAD6-67B6B974F2B7}</a:tableStyleId>
              </a:tblPr>
              <a:tblGrid>
                <a:gridCol w="333375"/>
                <a:gridCol w="1084725"/>
              </a:tblGrid>
              <a:tr h="100400">
                <a:tc>
                  <a:txBody>
                    <a:bodyPr/>
                    <a:lstStyle/>
                    <a:p>
                      <a:pPr marL="0" lvl="0" indent="0" rtl="0">
                        <a:spcBef>
                          <a:spcPts val="0"/>
                        </a:spcBef>
                        <a:spcAft>
                          <a:spcPts val="0"/>
                        </a:spcAft>
                        <a:buNone/>
                      </a:pPr>
                      <a:endParaRPr sz="7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FE2F3"/>
                    </a:solidFill>
                  </a:tcPr>
                </a:tc>
                <a:tc>
                  <a:txBody>
                    <a:bodyPr/>
                    <a:lstStyle/>
                    <a:p>
                      <a:pPr marL="0" lvl="0" indent="0" rtl="0">
                        <a:lnSpc>
                          <a:spcPct val="115000"/>
                        </a:lnSpc>
                        <a:spcBef>
                          <a:spcPts val="0"/>
                        </a:spcBef>
                        <a:spcAft>
                          <a:spcPts val="0"/>
                        </a:spcAft>
                        <a:buNone/>
                      </a:pPr>
                      <a:r>
                        <a:rPr lang="it" sz="700" dirty="0"/>
                        <a:t>fino a 10 MW</a:t>
                      </a:r>
                      <a:endParaRPr sz="7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100000">
                <a:tc>
                  <a:txBody>
                    <a:bodyPr/>
                    <a:lstStyle/>
                    <a:p>
                      <a:pPr marL="0" lvl="0" indent="0" rtl="0">
                        <a:spcBef>
                          <a:spcPts val="0"/>
                        </a:spcBef>
                        <a:spcAft>
                          <a:spcPts val="0"/>
                        </a:spcAft>
                        <a:buNone/>
                      </a:pPr>
                      <a:endParaRPr sz="7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FA8DC"/>
                    </a:solidFill>
                  </a:tcPr>
                </a:tc>
                <a:tc>
                  <a:txBody>
                    <a:bodyPr/>
                    <a:lstStyle/>
                    <a:p>
                      <a:pPr marL="0" lvl="0" indent="0" rtl="0">
                        <a:lnSpc>
                          <a:spcPct val="115000"/>
                        </a:lnSpc>
                        <a:spcBef>
                          <a:spcPts val="0"/>
                        </a:spcBef>
                        <a:spcAft>
                          <a:spcPts val="0"/>
                        </a:spcAft>
                        <a:buNone/>
                      </a:pPr>
                      <a:r>
                        <a:rPr lang="it" sz="700" dirty="0"/>
                        <a:t>tra 10 e 50 MW</a:t>
                      </a:r>
                      <a:endParaRPr sz="7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97375">
                <a:tc>
                  <a:txBody>
                    <a:bodyPr/>
                    <a:lstStyle/>
                    <a:p>
                      <a:pPr marL="0" lvl="0" indent="0" rtl="0">
                        <a:spcBef>
                          <a:spcPts val="0"/>
                        </a:spcBef>
                        <a:spcAft>
                          <a:spcPts val="0"/>
                        </a:spcAft>
                        <a:buNone/>
                      </a:pPr>
                      <a:endParaRPr sz="7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1155CC"/>
                    </a:solidFill>
                  </a:tcPr>
                </a:tc>
                <a:tc>
                  <a:txBody>
                    <a:bodyPr/>
                    <a:lstStyle/>
                    <a:p>
                      <a:pPr marL="0" lvl="0" indent="0" rtl="0">
                        <a:lnSpc>
                          <a:spcPct val="115000"/>
                        </a:lnSpc>
                        <a:spcBef>
                          <a:spcPts val="0"/>
                        </a:spcBef>
                        <a:spcAft>
                          <a:spcPts val="0"/>
                        </a:spcAft>
                        <a:buNone/>
                      </a:pPr>
                      <a:r>
                        <a:rPr lang="it" sz="700" dirty="0"/>
                        <a:t>maggiore di 50 MW</a:t>
                      </a:r>
                      <a:endParaRPr sz="7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
        <p:nvSpPr>
          <p:cNvPr id="10" name="Ovale 9"/>
          <p:cNvSpPr/>
          <p:nvPr/>
        </p:nvSpPr>
        <p:spPr>
          <a:xfrm>
            <a:off x="7716538" y="731375"/>
            <a:ext cx="388206" cy="226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8444094" y="844637"/>
            <a:ext cx="388206" cy="714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I COMUNI DELL’IDROELETTRICO</a:t>
            </a:r>
            <a:endParaRPr sz="2400" b="1">
              <a:latin typeface="Calibri"/>
              <a:ea typeface="Calibri"/>
              <a:cs typeface="Calibri"/>
              <a:sym typeface="Calibri"/>
            </a:endParaRPr>
          </a:p>
        </p:txBody>
      </p:sp>
      <p:sp>
        <p:nvSpPr>
          <p:cNvPr id="246" name="Shape 246"/>
          <p:cNvSpPr txBox="1"/>
          <p:nvPr/>
        </p:nvSpPr>
        <p:spPr>
          <a:xfrm>
            <a:off x="311700" y="1356950"/>
            <a:ext cx="4126500" cy="30000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r>
              <a:rPr lang="it" sz="1100">
                <a:solidFill>
                  <a:schemeClr val="dk1"/>
                </a:solidFill>
                <a:latin typeface="Calibri"/>
                <a:ea typeface="Calibri"/>
                <a:cs typeface="Calibri"/>
                <a:sym typeface="Calibri"/>
              </a:rPr>
              <a:t>Sono </a:t>
            </a:r>
            <a:r>
              <a:rPr lang="it" sz="1100" b="1">
                <a:solidFill>
                  <a:schemeClr val="dk1"/>
                </a:solidFill>
                <a:latin typeface="Calibri"/>
                <a:ea typeface="Calibri"/>
                <a:cs typeface="Calibri"/>
                <a:sym typeface="Calibri"/>
              </a:rPr>
              <a:t>24</a:t>
            </a:r>
            <a:r>
              <a:rPr lang="it" sz="1100">
                <a:solidFill>
                  <a:schemeClr val="dk1"/>
                </a:solidFill>
                <a:latin typeface="Calibri"/>
                <a:ea typeface="Calibri"/>
                <a:cs typeface="Calibri"/>
                <a:sym typeface="Calibri"/>
              </a:rPr>
              <a:t> i Comuni della Regione Sicilia che presentano sul proprio territorio impianti idroelettrici, tra grandi e storici e micro, per una potenza complessiva di </a:t>
            </a:r>
            <a:r>
              <a:rPr lang="it" sz="1100" b="1">
                <a:solidFill>
                  <a:schemeClr val="dk1"/>
                </a:solidFill>
                <a:latin typeface="Calibri"/>
                <a:ea typeface="Calibri"/>
                <a:cs typeface="Calibri"/>
                <a:sym typeface="Calibri"/>
              </a:rPr>
              <a:t>1.207 MW</a:t>
            </a:r>
            <a:r>
              <a:rPr lang="it" sz="1100">
                <a:solidFill>
                  <a:schemeClr val="dk1"/>
                </a:solidFill>
                <a:latin typeface="Calibri"/>
                <a:ea typeface="Calibri"/>
                <a:cs typeface="Calibri"/>
                <a:sym typeface="Calibri"/>
              </a:rPr>
              <a:t>, in grado di soddisfare il fabbisogno energetico elettrico di circa </a:t>
            </a:r>
            <a:r>
              <a:rPr lang="it" sz="1100" b="1">
                <a:solidFill>
                  <a:schemeClr val="dk1"/>
                </a:solidFill>
                <a:latin typeface="Calibri"/>
                <a:ea typeface="Calibri"/>
                <a:cs typeface="Calibri"/>
                <a:sym typeface="Calibri"/>
              </a:rPr>
              <a:t>6.700 famiglie</a:t>
            </a:r>
            <a:r>
              <a:rPr lang="it"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lvl="0" indent="0" algn="just" rtl="0">
              <a:lnSpc>
                <a:spcPct val="107916"/>
              </a:lnSpc>
              <a:spcBef>
                <a:spcPts val="800"/>
              </a:spcBef>
              <a:spcAft>
                <a:spcPts val="0"/>
              </a:spcAft>
              <a:buNone/>
            </a:pPr>
            <a:r>
              <a:rPr lang="it" sz="1100">
                <a:solidFill>
                  <a:schemeClr val="dk1"/>
                </a:solidFill>
                <a:latin typeface="Calibri"/>
                <a:ea typeface="Calibri"/>
                <a:cs typeface="Calibri"/>
                <a:sym typeface="Calibri"/>
              </a:rPr>
              <a:t>Di questi sono </a:t>
            </a:r>
            <a:r>
              <a:rPr lang="it" sz="1100" b="1">
                <a:solidFill>
                  <a:schemeClr val="dk1"/>
                </a:solidFill>
                <a:latin typeface="Calibri"/>
                <a:ea typeface="Calibri"/>
                <a:cs typeface="Calibri"/>
                <a:sym typeface="Calibri"/>
              </a:rPr>
              <a:t>13</a:t>
            </a:r>
            <a:r>
              <a:rPr lang="it" sz="1100">
                <a:solidFill>
                  <a:schemeClr val="dk1"/>
                </a:solidFill>
                <a:latin typeface="Calibri"/>
                <a:ea typeface="Calibri"/>
                <a:cs typeface="Calibri"/>
                <a:sym typeface="Calibri"/>
              </a:rPr>
              <a:t> quelli a presentare impianti idroelettrici con potenza superiore a 3 MW, per complessivi </a:t>
            </a:r>
            <a:r>
              <a:rPr lang="it" sz="1100" b="1">
                <a:solidFill>
                  <a:schemeClr val="dk1"/>
                </a:solidFill>
                <a:latin typeface="Calibri"/>
                <a:ea typeface="Calibri"/>
                <a:cs typeface="Calibri"/>
                <a:sym typeface="Calibri"/>
              </a:rPr>
              <a:t>1.198 MW</a:t>
            </a:r>
            <a:r>
              <a:rPr lang="it" sz="1100">
                <a:solidFill>
                  <a:schemeClr val="dk1"/>
                </a:solidFill>
                <a:latin typeface="Calibri"/>
                <a:ea typeface="Calibri"/>
                <a:cs typeface="Calibri"/>
                <a:sym typeface="Calibri"/>
              </a:rPr>
              <a:t>. Tra questi troviamo i grandi impianti da 900 MW del Comune di Priolo Gargallo (SR), ai più piccoli impianti da 4-5 MW presenti in Comuni come Sortino (SR) o Caltabellotta (AG).</a:t>
            </a:r>
            <a:endParaRPr sz="1100">
              <a:solidFill>
                <a:schemeClr val="dk1"/>
              </a:solidFill>
              <a:latin typeface="Calibri"/>
              <a:ea typeface="Calibri"/>
              <a:cs typeface="Calibri"/>
              <a:sym typeface="Calibri"/>
            </a:endParaRPr>
          </a:p>
          <a:p>
            <a:pPr marL="0" lvl="0" indent="0" algn="just" rtl="0">
              <a:lnSpc>
                <a:spcPct val="107916"/>
              </a:lnSpc>
              <a:spcBef>
                <a:spcPts val="800"/>
              </a:spcBef>
              <a:spcAft>
                <a:spcPts val="800"/>
              </a:spcAft>
              <a:buNone/>
            </a:pPr>
            <a:r>
              <a:rPr lang="it" sz="1100">
                <a:solidFill>
                  <a:schemeClr val="dk1"/>
                </a:solidFill>
                <a:latin typeface="Calibri"/>
                <a:ea typeface="Calibri"/>
                <a:cs typeface="Calibri"/>
                <a:sym typeface="Calibri"/>
              </a:rPr>
              <a:t>Sono invece </a:t>
            </a:r>
            <a:r>
              <a:rPr lang="it" sz="1100" b="1">
                <a:solidFill>
                  <a:schemeClr val="dk1"/>
                </a:solidFill>
                <a:latin typeface="Calibri"/>
                <a:ea typeface="Calibri"/>
                <a:cs typeface="Calibri"/>
                <a:sym typeface="Calibri"/>
              </a:rPr>
              <a:t>12 </a:t>
            </a:r>
            <a:r>
              <a:rPr lang="it" sz="1100">
                <a:solidFill>
                  <a:schemeClr val="dk1"/>
                </a:solidFill>
                <a:latin typeface="Calibri"/>
                <a:ea typeface="Calibri"/>
                <a:cs typeface="Calibri"/>
                <a:sym typeface="Calibri"/>
              </a:rPr>
              <a:t>i Comuni che ospitano </a:t>
            </a:r>
            <a:r>
              <a:rPr lang="it" sz="1100" b="1">
                <a:solidFill>
                  <a:schemeClr val="dk1"/>
                </a:solidFill>
                <a:latin typeface="Calibri"/>
                <a:ea typeface="Calibri"/>
                <a:cs typeface="Calibri"/>
                <a:sym typeface="Calibri"/>
              </a:rPr>
              <a:t>mini impianti idroelettrici</a:t>
            </a:r>
            <a:r>
              <a:rPr lang="it" sz="1100">
                <a:solidFill>
                  <a:schemeClr val="dk1"/>
                </a:solidFill>
                <a:latin typeface="Calibri"/>
                <a:ea typeface="Calibri"/>
                <a:cs typeface="Calibri"/>
                <a:sym typeface="Calibri"/>
              </a:rPr>
              <a:t>, ovvero quelli con potenza fino a 3 MW. I </a:t>
            </a:r>
            <a:r>
              <a:rPr lang="it" sz="1100" b="1">
                <a:solidFill>
                  <a:schemeClr val="dk1"/>
                </a:solidFill>
                <a:latin typeface="Calibri"/>
                <a:ea typeface="Calibri"/>
                <a:cs typeface="Calibri"/>
                <a:sym typeface="Calibri"/>
              </a:rPr>
              <a:t>10,1 MW</a:t>
            </a:r>
            <a:r>
              <a:rPr lang="it" sz="1100">
                <a:solidFill>
                  <a:schemeClr val="dk1"/>
                </a:solidFill>
                <a:latin typeface="Calibri"/>
                <a:ea typeface="Calibri"/>
                <a:cs typeface="Calibri"/>
                <a:sym typeface="Calibri"/>
              </a:rPr>
              <a:t> sono in grado di erogare energia pari al fabbisogno di circa </a:t>
            </a:r>
            <a:r>
              <a:rPr lang="it" sz="1100" b="1">
                <a:solidFill>
                  <a:schemeClr val="dk1"/>
                </a:solidFill>
                <a:latin typeface="Calibri"/>
                <a:ea typeface="Calibri"/>
                <a:cs typeface="Calibri"/>
                <a:sym typeface="Calibri"/>
              </a:rPr>
              <a:t>7.000 famiglie</a:t>
            </a:r>
            <a:r>
              <a:rPr lang="it" sz="1100">
                <a:solidFill>
                  <a:schemeClr val="dk1"/>
                </a:solidFill>
                <a:latin typeface="Calibri"/>
                <a:ea typeface="Calibri"/>
                <a:cs typeface="Calibri"/>
                <a:sym typeface="Calibri"/>
              </a:rPr>
              <a:t>. L’unico comune che grazie al suo impianto mini idroelettrico di 2.570 kW riesce a soddisfare il 100% dei consumi delle famiglie è il Comune di Castiglione di Sicilia (CT)</a:t>
            </a:r>
            <a:endParaRPr sz="900" i="1">
              <a:solidFill>
                <a:schemeClr val="dk1"/>
              </a:solidFill>
              <a:latin typeface="Calibri"/>
              <a:ea typeface="Calibri"/>
              <a:cs typeface="Calibri"/>
              <a:sym typeface="Calibri"/>
            </a:endParaRPr>
          </a:p>
        </p:txBody>
      </p:sp>
      <p:pic>
        <p:nvPicPr>
          <p:cNvPr id="247" name="Shape 247"/>
          <p:cNvPicPr preferRelativeResize="0"/>
          <p:nvPr/>
        </p:nvPicPr>
        <p:blipFill>
          <a:blip r:embed="rId3">
            <a:alphaModFix/>
          </a:blip>
          <a:stretch>
            <a:fillRect/>
          </a:stretch>
        </p:blipFill>
        <p:spPr>
          <a:xfrm>
            <a:off x="4606500" y="1737950"/>
            <a:ext cx="3999800" cy="2065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I COMUNI DELLA GEOTERMIA</a:t>
            </a:r>
            <a:endParaRPr sz="2400" b="1">
              <a:latin typeface="Calibri"/>
              <a:ea typeface="Calibri"/>
              <a:cs typeface="Calibri"/>
              <a:sym typeface="Calibri"/>
            </a:endParaRPr>
          </a:p>
        </p:txBody>
      </p:sp>
      <p:graphicFrame>
        <p:nvGraphicFramePr>
          <p:cNvPr id="253" name="Shape 253"/>
          <p:cNvGraphicFramePr/>
          <p:nvPr>
            <p:extLst>
              <p:ext uri="{D42A27DB-BD31-4B8C-83A1-F6EECF244321}">
                <p14:modId xmlns:p14="http://schemas.microsoft.com/office/powerpoint/2010/main" val="3661801528"/>
              </p:ext>
            </p:extLst>
          </p:nvPr>
        </p:nvGraphicFramePr>
        <p:xfrm>
          <a:off x="369625" y="1441450"/>
          <a:ext cx="8462675" cy="2235200"/>
        </p:xfrm>
        <a:graphic>
          <a:graphicData uri="http://schemas.openxmlformats.org/drawingml/2006/table">
            <a:tbl>
              <a:tblPr>
                <a:noFill/>
                <a:tableStyleId>{4C68C189-4709-466D-A2AA-B77FED927489}</a:tableStyleId>
              </a:tblPr>
              <a:tblGrid>
                <a:gridCol w="397150"/>
                <a:gridCol w="2519025"/>
                <a:gridCol w="517000"/>
                <a:gridCol w="1342525"/>
                <a:gridCol w="388850"/>
                <a:gridCol w="2808900"/>
                <a:gridCol w="489225"/>
              </a:tblGrid>
              <a:tr h="0">
                <a:tc>
                  <a:txBody>
                    <a:bodyPr/>
                    <a:lstStyle/>
                    <a:p>
                      <a:pPr marL="0" lvl="0" indent="0" algn="ctr" rtl="0">
                        <a:spcBef>
                          <a:spcPts val="0"/>
                        </a:spcBef>
                        <a:spcAft>
                          <a:spcPts val="0"/>
                        </a:spcAft>
                        <a:buNone/>
                      </a:pPr>
                      <a:r>
                        <a:rPr lang="it" sz="1000" dirty="0">
                          <a:latin typeface="Calibri"/>
                          <a:ea typeface="Calibri"/>
                          <a:cs typeface="Calibri"/>
                          <a:sym typeface="Calibri"/>
                        </a:rPr>
                        <a:t>PR</a:t>
                      </a:r>
                      <a:endParaRPr sz="1000" dirty="0">
                        <a:latin typeface="Calibri"/>
                        <a:ea typeface="Calibri"/>
                        <a:cs typeface="Calibri"/>
                        <a:sym typeface="Calibri"/>
                      </a:endParaRPr>
                    </a:p>
                  </a:txBody>
                  <a:tcPr marL="63500" marR="63500" marT="63500" marB="63500"/>
                </a:tc>
                <a:tc>
                  <a:txBody>
                    <a:bodyPr/>
                    <a:lstStyle/>
                    <a:p>
                      <a:pPr marL="0" lvl="0" indent="0" algn="ctr" rtl="0">
                        <a:spcBef>
                          <a:spcPts val="0"/>
                        </a:spcBef>
                        <a:spcAft>
                          <a:spcPts val="0"/>
                        </a:spcAft>
                        <a:buNone/>
                      </a:pPr>
                      <a:r>
                        <a:rPr lang="it" sz="1000">
                          <a:latin typeface="Calibri"/>
                          <a:ea typeface="Calibri"/>
                          <a:cs typeface="Calibri"/>
                          <a:sym typeface="Calibri"/>
                        </a:rPr>
                        <a:t>COMUNE</a:t>
                      </a:r>
                      <a:endParaRPr sz="1000">
                        <a:latin typeface="Calibri"/>
                        <a:ea typeface="Calibri"/>
                        <a:cs typeface="Calibri"/>
                        <a:sym typeface="Calibri"/>
                      </a:endParaRPr>
                    </a:p>
                  </a:txBody>
                  <a:tcPr marL="63500" marR="63500" marT="63500" marB="63500">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r>
                        <a:rPr lang="it" sz="1000" dirty="0">
                          <a:latin typeface="Calibri"/>
                          <a:ea typeface="Calibri"/>
                          <a:cs typeface="Calibri"/>
                          <a:sym typeface="Calibri"/>
                        </a:rPr>
                        <a:t>kWe</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marL="0" lvl="0" indent="0" algn="ctr" rtl="0">
                        <a:spcBef>
                          <a:spcPts val="0"/>
                        </a:spcBef>
                        <a:spcAft>
                          <a:spcPts val="0"/>
                        </a:spcAft>
                        <a:buNone/>
                      </a:pPr>
                      <a:endParaRPr sz="1000" dirty="0">
                        <a:latin typeface="Calibri"/>
                        <a:ea typeface="Calibri"/>
                        <a:cs typeface="Calibri"/>
                        <a:sym typeface="Calibri"/>
                      </a:endParaRPr>
                    </a:p>
                  </a:txBody>
                  <a:tcPr marL="73025" marR="7302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it" sz="1000" dirty="0">
                          <a:latin typeface="Calibri"/>
                          <a:ea typeface="Calibri"/>
                          <a:cs typeface="Calibri"/>
                          <a:sym typeface="Calibri"/>
                        </a:rPr>
                        <a:t>PR</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marL="0" lvl="0" indent="0" algn="ctr" rtl="0">
                        <a:spcBef>
                          <a:spcPts val="0"/>
                        </a:spcBef>
                        <a:spcAft>
                          <a:spcPts val="0"/>
                        </a:spcAft>
                        <a:buNone/>
                      </a:pPr>
                      <a:r>
                        <a:rPr lang="it" sz="1000">
                          <a:latin typeface="Calibri"/>
                          <a:ea typeface="Calibri"/>
                          <a:cs typeface="Calibri"/>
                          <a:sym typeface="Calibri"/>
                        </a:rPr>
                        <a:t>COMUNE</a:t>
                      </a:r>
                      <a:endParaRPr sz="100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it" sz="1000">
                          <a:latin typeface="Calibri"/>
                          <a:ea typeface="Calibri"/>
                          <a:cs typeface="Calibri"/>
                          <a:sym typeface="Calibri"/>
                        </a:rPr>
                        <a:t>kWe</a:t>
                      </a:r>
                      <a:endParaRPr sz="1000">
                        <a:latin typeface="Calibri"/>
                        <a:ea typeface="Calibri"/>
                        <a:cs typeface="Calibri"/>
                        <a:sym typeface="Calibri"/>
                      </a:endParaRPr>
                    </a:p>
                  </a:txBody>
                  <a:tcPr marL="63500" marR="63500" marT="63500" marB="63500"/>
                </a:tc>
              </a:tr>
              <a:tr h="0">
                <a:tc>
                  <a:txBody>
                    <a:bodyPr/>
                    <a:lstStyle/>
                    <a:p>
                      <a:pPr marL="0" lvl="0" indent="0" algn="ctr" rtl="0">
                        <a:spcBef>
                          <a:spcPts val="0"/>
                        </a:spcBef>
                        <a:spcAft>
                          <a:spcPts val="0"/>
                        </a:spcAft>
                        <a:buNone/>
                      </a:pPr>
                      <a:r>
                        <a:rPr lang="it" sz="1000" b="1">
                          <a:latin typeface="Calibri"/>
                          <a:ea typeface="Calibri"/>
                          <a:cs typeface="Calibri"/>
                          <a:sym typeface="Calibri"/>
                        </a:rPr>
                        <a:t>RG</a:t>
                      </a:r>
                      <a:endParaRPr sz="1000" b="1">
                        <a:latin typeface="Calibri"/>
                        <a:ea typeface="Calibri"/>
                        <a:cs typeface="Calibri"/>
                        <a:sym typeface="Calibri"/>
                      </a:endParaRPr>
                    </a:p>
                  </a:txBody>
                  <a:tcPr marL="63500" marR="63500" marT="63500" marB="63500"/>
                </a:tc>
                <a:tc>
                  <a:txBody>
                    <a:bodyPr/>
                    <a:lstStyle/>
                    <a:p>
                      <a:pPr marL="0" lvl="0" indent="0" rtl="0">
                        <a:spcBef>
                          <a:spcPts val="0"/>
                        </a:spcBef>
                        <a:spcAft>
                          <a:spcPts val="0"/>
                        </a:spcAft>
                        <a:buNone/>
                      </a:pPr>
                      <a:r>
                        <a:rPr lang="it" sz="1000" b="1">
                          <a:latin typeface="Calibri"/>
                          <a:ea typeface="Calibri"/>
                          <a:cs typeface="Calibri"/>
                          <a:sym typeface="Calibri"/>
                        </a:rPr>
                        <a:t>RAGUSA</a:t>
                      </a:r>
                      <a:endParaRPr sz="1000" b="1">
                        <a:latin typeface="Calibri"/>
                        <a:ea typeface="Calibri"/>
                        <a:cs typeface="Calibri"/>
                        <a:sym typeface="Calibri"/>
                      </a:endParaRPr>
                    </a:p>
                  </a:txBody>
                  <a:tcPr marL="63500" marR="63500" marT="63500" marB="63500">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r>
                        <a:rPr lang="it" sz="1000" dirty="0">
                          <a:latin typeface="Calibri"/>
                          <a:ea typeface="Calibri"/>
                          <a:cs typeface="Calibri"/>
                          <a:sym typeface="Calibri"/>
                        </a:rPr>
                        <a:t>83,29</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endParaRPr sz="1000" b="1" dirty="0">
                        <a:latin typeface="Calibri"/>
                        <a:ea typeface="Calibri"/>
                        <a:cs typeface="Calibri"/>
                        <a:sym typeface="Calibri"/>
                      </a:endParaRPr>
                    </a:p>
                  </a:txBody>
                  <a:tcPr marL="73025" marR="7302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it" sz="1000" b="1" dirty="0">
                          <a:latin typeface="Calibri"/>
                          <a:ea typeface="Calibri"/>
                          <a:cs typeface="Calibri"/>
                          <a:sym typeface="Calibri"/>
                        </a:rPr>
                        <a:t>TP</a:t>
                      </a:r>
                      <a:endParaRPr sz="1000" b="1"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rtl="0">
                        <a:spcBef>
                          <a:spcPts val="0"/>
                        </a:spcBef>
                        <a:spcAft>
                          <a:spcPts val="0"/>
                        </a:spcAft>
                        <a:buNone/>
                      </a:pPr>
                      <a:r>
                        <a:rPr lang="it" sz="1000" b="1">
                          <a:latin typeface="Calibri"/>
                          <a:ea typeface="Calibri"/>
                          <a:cs typeface="Calibri"/>
                          <a:sym typeface="Calibri"/>
                        </a:rPr>
                        <a:t>TRAPANI</a:t>
                      </a:r>
                      <a:endParaRPr sz="1000" b="1">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it" sz="1000">
                          <a:latin typeface="Calibri"/>
                          <a:ea typeface="Calibri"/>
                          <a:cs typeface="Calibri"/>
                          <a:sym typeface="Calibri"/>
                        </a:rPr>
                        <a:t>2,57</a:t>
                      </a:r>
                      <a:endParaRPr sz="1000">
                        <a:latin typeface="Calibri"/>
                        <a:ea typeface="Calibri"/>
                        <a:cs typeface="Calibri"/>
                        <a:sym typeface="Calibri"/>
                      </a:endParaRPr>
                    </a:p>
                  </a:txBody>
                  <a:tcPr marL="63500" marR="63500" marT="63500" marB="63500"/>
                </a:tc>
              </a:tr>
              <a:tr h="0">
                <a:tc>
                  <a:txBody>
                    <a:bodyPr/>
                    <a:lstStyle/>
                    <a:p>
                      <a:pPr marL="0" lvl="0" indent="0" algn="ctr" rtl="0">
                        <a:spcBef>
                          <a:spcPts val="0"/>
                        </a:spcBef>
                        <a:spcAft>
                          <a:spcPts val="0"/>
                        </a:spcAft>
                        <a:buNone/>
                      </a:pPr>
                      <a:r>
                        <a:rPr lang="it" sz="1000" b="1">
                          <a:latin typeface="Calibri"/>
                          <a:ea typeface="Calibri"/>
                          <a:cs typeface="Calibri"/>
                          <a:sym typeface="Calibri"/>
                        </a:rPr>
                        <a:t>TP</a:t>
                      </a:r>
                      <a:endParaRPr sz="1000" b="1">
                        <a:latin typeface="Calibri"/>
                        <a:ea typeface="Calibri"/>
                        <a:cs typeface="Calibri"/>
                        <a:sym typeface="Calibri"/>
                      </a:endParaRPr>
                    </a:p>
                  </a:txBody>
                  <a:tcPr marL="63500" marR="63500" marT="63500" marB="63500"/>
                </a:tc>
                <a:tc>
                  <a:txBody>
                    <a:bodyPr/>
                    <a:lstStyle/>
                    <a:p>
                      <a:pPr marL="0" lvl="0" indent="0" rtl="0">
                        <a:spcBef>
                          <a:spcPts val="0"/>
                        </a:spcBef>
                        <a:spcAft>
                          <a:spcPts val="0"/>
                        </a:spcAft>
                        <a:buNone/>
                      </a:pPr>
                      <a:r>
                        <a:rPr lang="it" sz="1000" b="1">
                          <a:latin typeface="Calibri"/>
                          <a:ea typeface="Calibri"/>
                          <a:cs typeface="Calibri"/>
                          <a:sym typeface="Calibri"/>
                        </a:rPr>
                        <a:t>SAN VITO LO CAPO</a:t>
                      </a:r>
                      <a:endParaRPr sz="1000" b="1">
                        <a:latin typeface="Calibri"/>
                        <a:ea typeface="Calibri"/>
                        <a:cs typeface="Calibri"/>
                        <a:sym typeface="Calibri"/>
                      </a:endParaRPr>
                    </a:p>
                  </a:txBody>
                  <a:tcPr marL="63500" marR="63500" marT="63500" marB="63500">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r>
                        <a:rPr lang="it" sz="1000" dirty="0">
                          <a:latin typeface="Calibri"/>
                          <a:ea typeface="Calibri"/>
                          <a:cs typeface="Calibri"/>
                          <a:sym typeface="Calibri"/>
                        </a:rPr>
                        <a:t>10,70</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endParaRPr sz="1000" b="1" dirty="0">
                        <a:latin typeface="Calibri"/>
                        <a:ea typeface="Calibri"/>
                        <a:cs typeface="Calibri"/>
                        <a:sym typeface="Calibri"/>
                      </a:endParaRPr>
                    </a:p>
                  </a:txBody>
                  <a:tcPr marL="73025" marR="7302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it" sz="1000" b="1" dirty="0">
                          <a:latin typeface="Calibri"/>
                          <a:ea typeface="Calibri"/>
                          <a:cs typeface="Calibri"/>
                          <a:sym typeface="Calibri"/>
                        </a:rPr>
                        <a:t>ME</a:t>
                      </a:r>
                      <a:endParaRPr sz="1000" b="1"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rtl="0">
                        <a:spcBef>
                          <a:spcPts val="0"/>
                        </a:spcBef>
                        <a:spcAft>
                          <a:spcPts val="0"/>
                        </a:spcAft>
                        <a:buNone/>
                      </a:pPr>
                      <a:r>
                        <a:rPr lang="it" sz="1000" b="1">
                          <a:latin typeface="Calibri"/>
                          <a:ea typeface="Calibri"/>
                          <a:cs typeface="Calibri"/>
                          <a:sym typeface="Calibri"/>
                        </a:rPr>
                        <a:t>SANTA LUCIA DEL MELA</a:t>
                      </a:r>
                      <a:endParaRPr sz="1000" b="1">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it" sz="1000">
                          <a:latin typeface="Calibri"/>
                          <a:ea typeface="Calibri"/>
                          <a:cs typeface="Calibri"/>
                          <a:sym typeface="Calibri"/>
                        </a:rPr>
                        <a:t>2,10</a:t>
                      </a:r>
                      <a:endParaRPr sz="1000">
                        <a:latin typeface="Calibri"/>
                        <a:ea typeface="Calibri"/>
                        <a:cs typeface="Calibri"/>
                        <a:sym typeface="Calibri"/>
                      </a:endParaRPr>
                    </a:p>
                  </a:txBody>
                  <a:tcPr marL="63500" marR="63500" marT="63500" marB="63500"/>
                </a:tc>
              </a:tr>
              <a:tr h="0">
                <a:tc>
                  <a:txBody>
                    <a:bodyPr/>
                    <a:lstStyle/>
                    <a:p>
                      <a:pPr marL="0" lvl="0" indent="0" algn="ctr" rtl="0">
                        <a:spcBef>
                          <a:spcPts val="0"/>
                        </a:spcBef>
                        <a:spcAft>
                          <a:spcPts val="0"/>
                        </a:spcAft>
                        <a:buNone/>
                      </a:pPr>
                      <a:r>
                        <a:rPr lang="it" sz="1000" b="1">
                          <a:latin typeface="Calibri"/>
                          <a:ea typeface="Calibri"/>
                          <a:cs typeface="Calibri"/>
                          <a:sym typeface="Calibri"/>
                        </a:rPr>
                        <a:t>AG</a:t>
                      </a:r>
                      <a:endParaRPr sz="1000" b="1">
                        <a:latin typeface="Calibri"/>
                        <a:ea typeface="Calibri"/>
                        <a:cs typeface="Calibri"/>
                        <a:sym typeface="Calibri"/>
                      </a:endParaRPr>
                    </a:p>
                  </a:txBody>
                  <a:tcPr marL="63500" marR="63500" marT="63500" marB="63500"/>
                </a:tc>
                <a:tc>
                  <a:txBody>
                    <a:bodyPr/>
                    <a:lstStyle/>
                    <a:p>
                      <a:pPr marL="0" lvl="0" indent="0" rtl="0">
                        <a:spcBef>
                          <a:spcPts val="0"/>
                        </a:spcBef>
                        <a:spcAft>
                          <a:spcPts val="0"/>
                        </a:spcAft>
                        <a:buNone/>
                      </a:pPr>
                      <a:r>
                        <a:rPr lang="it" sz="1000" b="1">
                          <a:latin typeface="Calibri"/>
                          <a:ea typeface="Calibri"/>
                          <a:cs typeface="Calibri"/>
                          <a:sym typeface="Calibri"/>
                        </a:rPr>
                        <a:t>NARO</a:t>
                      </a:r>
                      <a:endParaRPr sz="1000" b="1">
                        <a:latin typeface="Calibri"/>
                        <a:ea typeface="Calibri"/>
                        <a:cs typeface="Calibri"/>
                        <a:sym typeface="Calibri"/>
                      </a:endParaRPr>
                    </a:p>
                  </a:txBody>
                  <a:tcPr marL="63500" marR="63500" marT="63500" marB="63500">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r>
                        <a:rPr lang="it" sz="1000" dirty="0">
                          <a:latin typeface="Calibri"/>
                          <a:ea typeface="Calibri"/>
                          <a:cs typeface="Calibri"/>
                          <a:sym typeface="Calibri"/>
                        </a:rPr>
                        <a:t>8,29</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endParaRPr sz="1000" b="1" dirty="0">
                        <a:latin typeface="Calibri"/>
                        <a:ea typeface="Calibri"/>
                        <a:cs typeface="Calibri"/>
                        <a:sym typeface="Calibri"/>
                      </a:endParaRPr>
                    </a:p>
                  </a:txBody>
                  <a:tcPr marL="73025" marR="7302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it" sz="1000" b="1" dirty="0">
                          <a:latin typeface="Calibri"/>
                          <a:ea typeface="Calibri"/>
                          <a:cs typeface="Calibri"/>
                          <a:sym typeface="Calibri"/>
                        </a:rPr>
                        <a:t>TP</a:t>
                      </a:r>
                      <a:endParaRPr sz="1000" b="1"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rtl="0">
                        <a:spcBef>
                          <a:spcPts val="0"/>
                        </a:spcBef>
                        <a:spcAft>
                          <a:spcPts val="0"/>
                        </a:spcAft>
                        <a:buNone/>
                      </a:pPr>
                      <a:r>
                        <a:rPr lang="it" sz="1000" b="1">
                          <a:latin typeface="Calibri"/>
                          <a:ea typeface="Calibri"/>
                          <a:cs typeface="Calibri"/>
                          <a:sym typeface="Calibri"/>
                        </a:rPr>
                        <a:t>MARSALA</a:t>
                      </a:r>
                      <a:endParaRPr sz="1000" b="1">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it" sz="1000">
                          <a:latin typeface="Calibri"/>
                          <a:ea typeface="Calibri"/>
                          <a:cs typeface="Calibri"/>
                          <a:sym typeface="Calibri"/>
                        </a:rPr>
                        <a:t>2,04</a:t>
                      </a:r>
                      <a:endParaRPr sz="1000">
                        <a:latin typeface="Calibri"/>
                        <a:ea typeface="Calibri"/>
                        <a:cs typeface="Calibri"/>
                        <a:sym typeface="Calibri"/>
                      </a:endParaRPr>
                    </a:p>
                  </a:txBody>
                  <a:tcPr marL="63500" marR="63500" marT="63500" marB="63500"/>
                </a:tc>
              </a:tr>
              <a:tr h="0">
                <a:tc>
                  <a:txBody>
                    <a:bodyPr/>
                    <a:lstStyle/>
                    <a:p>
                      <a:pPr marL="0" lvl="0" indent="0" algn="ctr" rtl="0">
                        <a:spcBef>
                          <a:spcPts val="0"/>
                        </a:spcBef>
                        <a:spcAft>
                          <a:spcPts val="0"/>
                        </a:spcAft>
                        <a:buNone/>
                      </a:pPr>
                      <a:r>
                        <a:rPr lang="it" sz="1000" b="1">
                          <a:latin typeface="Calibri"/>
                          <a:ea typeface="Calibri"/>
                          <a:cs typeface="Calibri"/>
                          <a:sym typeface="Calibri"/>
                        </a:rPr>
                        <a:t>SR</a:t>
                      </a:r>
                      <a:endParaRPr sz="1000" b="1">
                        <a:latin typeface="Calibri"/>
                        <a:ea typeface="Calibri"/>
                        <a:cs typeface="Calibri"/>
                        <a:sym typeface="Calibri"/>
                      </a:endParaRPr>
                    </a:p>
                  </a:txBody>
                  <a:tcPr marL="63500" marR="63500" marT="63500" marB="63500"/>
                </a:tc>
                <a:tc>
                  <a:txBody>
                    <a:bodyPr/>
                    <a:lstStyle/>
                    <a:p>
                      <a:pPr marL="0" lvl="0" indent="0" rtl="0">
                        <a:spcBef>
                          <a:spcPts val="0"/>
                        </a:spcBef>
                        <a:spcAft>
                          <a:spcPts val="0"/>
                        </a:spcAft>
                        <a:buNone/>
                      </a:pPr>
                      <a:r>
                        <a:rPr lang="it" sz="1000" b="1">
                          <a:latin typeface="Calibri"/>
                          <a:ea typeface="Calibri"/>
                          <a:cs typeface="Calibri"/>
                          <a:sym typeface="Calibri"/>
                        </a:rPr>
                        <a:t>MELILLI</a:t>
                      </a:r>
                      <a:endParaRPr sz="1000" b="1">
                        <a:latin typeface="Calibri"/>
                        <a:ea typeface="Calibri"/>
                        <a:cs typeface="Calibri"/>
                        <a:sym typeface="Calibri"/>
                      </a:endParaRPr>
                    </a:p>
                  </a:txBody>
                  <a:tcPr marL="63500" marR="63500" marT="63500" marB="63500">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r>
                        <a:rPr lang="it" sz="1000" dirty="0">
                          <a:latin typeface="Calibri"/>
                          <a:ea typeface="Calibri"/>
                          <a:cs typeface="Calibri"/>
                          <a:sym typeface="Calibri"/>
                        </a:rPr>
                        <a:t>3,44</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endParaRPr sz="1000" b="1" dirty="0">
                        <a:latin typeface="Calibri"/>
                        <a:ea typeface="Calibri"/>
                        <a:cs typeface="Calibri"/>
                        <a:sym typeface="Calibri"/>
                      </a:endParaRPr>
                    </a:p>
                  </a:txBody>
                  <a:tcPr marL="73025" marR="7302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it" sz="1000" b="1" dirty="0">
                          <a:latin typeface="Calibri"/>
                          <a:ea typeface="Calibri"/>
                          <a:cs typeface="Calibri"/>
                          <a:sym typeface="Calibri"/>
                        </a:rPr>
                        <a:t>AG</a:t>
                      </a:r>
                      <a:endParaRPr sz="1000" b="1"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rtl="0">
                        <a:spcBef>
                          <a:spcPts val="0"/>
                        </a:spcBef>
                        <a:spcAft>
                          <a:spcPts val="0"/>
                        </a:spcAft>
                        <a:buNone/>
                      </a:pPr>
                      <a:r>
                        <a:rPr lang="it" sz="1000" b="1">
                          <a:latin typeface="Calibri"/>
                          <a:ea typeface="Calibri"/>
                          <a:cs typeface="Calibri"/>
                          <a:sym typeface="Calibri"/>
                        </a:rPr>
                        <a:t>LICATA</a:t>
                      </a:r>
                      <a:endParaRPr sz="1000" b="1">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it" sz="1000">
                          <a:latin typeface="Calibri"/>
                          <a:ea typeface="Calibri"/>
                          <a:cs typeface="Calibri"/>
                          <a:sym typeface="Calibri"/>
                        </a:rPr>
                        <a:t>1,91</a:t>
                      </a:r>
                      <a:endParaRPr sz="1000">
                        <a:latin typeface="Calibri"/>
                        <a:ea typeface="Calibri"/>
                        <a:cs typeface="Calibri"/>
                        <a:sym typeface="Calibri"/>
                      </a:endParaRPr>
                    </a:p>
                  </a:txBody>
                  <a:tcPr marL="63500" marR="63500" marT="63500" marB="63500"/>
                </a:tc>
              </a:tr>
              <a:tr h="0">
                <a:tc>
                  <a:txBody>
                    <a:bodyPr/>
                    <a:lstStyle/>
                    <a:p>
                      <a:pPr marL="0" lvl="0" indent="0" algn="ctr" rtl="0">
                        <a:spcBef>
                          <a:spcPts val="0"/>
                        </a:spcBef>
                        <a:spcAft>
                          <a:spcPts val="0"/>
                        </a:spcAft>
                        <a:buNone/>
                      </a:pPr>
                      <a:r>
                        <a:rPr lang="it" sz="1000" b="1">
                          <a:latin typeface="Calibri"/>
                          <a:ea typeface="Calibri"/>
                          <a:cs typeface="Calibri"/>
                          <a:sym typeface="Calibri"/>
                        </a:rPr>
                        <a:t>AG</a:t>
                      </a:r>
                      <a:endParaRPr sz="1000" b="1">
                        <a:latin typeface="Calibri"/>
                        <a:ea typeface="Calibri"/>
                        <a:cs typeface="Calibri"/>
                        <a:sym typeface="Calibri"/>
                      </a:endParaRPr>
                    </a:p>
                  </a:txBody>
                  <a:tcPr marL="63500" marR="63500" marT="63500" marB="63500"/>
                </a:tc>
                <a:tc>
                  <a:txBody>
                    <a:bodyPr/>
                    <a:lstStyle/>
                    <a:p>
                      <a:pPr marL="0" lvl="0" indent="0" rtl="0">
                        <a:spcBef>
                          <a:spcPts val="0"/>
                        </a:spcBef>
                        <a:spcAft>
                          <a:spcPts val="0"/>
                        </a:spcAft>
                        <a:buNone/>
                      </a:pPr>
                      <a:r>
                        <a:rPr lang="it" sz="1000" b="1">
                          <a:latin typeface="Calibri"/>
                          <a:ea typeface="Calibri"/>
                          <a:cs typeface="Calibri"/>
                          <a:sym typeface="Calibri"/>
                        </a:rPr>
                        <a:t>AGRIGENTO</a:t>
                      </a:r>
                      <a:endParaRPr sz="1000" b="1">
                        <a:latin typeface="Calibri"/>
                        <a:ea typeface="Calibri"/>
                        <a:cs typeface="Calibri"/>
                        <a:sym typeface="Calibri"/>
                      </a:endParaRPr>
                    </a:p>
                  </a:txBody>
                  <a:tcPr marL="63500" marR="63500" marT="63500" marB="63500">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r>
                        <a:rPr lang="it" sz="1000" dirty="0">
                          <a:latin typeface="Calibri"/>
                          <a:ea typeface="Calibri"/>
                          <a:cs typeface="Calibri"/>
                          <a:sym typeface="Calibri"/>
                        </a:rPr>
                        <a:t>2,98</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algn="ctr" rtl="0">
                        <a:spcBef>
                          <a:spcPts val="0"/>
                        </a:spcBef>
                        <a:spcAft>
                          <a:spcPts val="0"/>
                        </a:spcAft>
                        <a:buNone/>
                      </a:pPr>
                      <a:endParaRPr sz="1000" b="1" dirty="0">
                        <a:latin typeface="Calibri"/>
                        <a:ea typeface="Calibri"/>
                        <a:cs typeface="Calibri"/>
                        <a:sym typeface="Calibri"/>
                      </a:endParaRPr>
                    </a:p>
                  </a:txBody>
                  <a:tcPr marL="73025" marR="7302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it" sz="1000" b="1" dirty="0">
                          <a:latin typeface="Calibri"/>
                          <a:ea typeface="Calibri"/>
                          <a:cs typeface="Calibri"/>
                          <a:sym typeface="Calibri"/>
                        </a:rPr>
                        <a:t>SR</a:t>
                      </a:r>
                      <a:endParaRPr sz="1000" b="1"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rtl="0">
                        <a:spcBef>
                          <a:spcPts val="0"/>
                        </a:spcBef>
                        <a:spcAft>
                          <a:spcPts val="0"/>
                        </a:spcAft>
                        <a:buNone/>
                      </a:pPr>
                      <a:r>
                        <a:rPr lang="it" sz="1000" b="1">
                          <a:latin typeface="Calibri"/>
                          <a:ea typeface="Calibri"/>
                          <a:cs typeface="Calibri"/>
                          <a:sym typeface="Calibri"/>
                        </a:rPr>
                        <a:t>CANICATTINI BAGNI</a:t>
                      </a:r>
                      <a:endParaRPr sz="1000" b="1">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it" sz="1000">
                          <a:latin typeface="Calibri"/>
                          <a:ea typeface="Calibri"/>
                          <a:cs typeface="Calibri"/>
                          <a:sym typeface="Calibri"/>
                        </a:rPr>
                        <a:t>0,99</a:t>
                      </a:r>
                      <a:endParaRPr sz="1000">
                        <a:latin typeface="Calibri"/>
                        <a:ea typeface="Calibri"/>
                        <a:cs typeface="Calibri"/>
                        <a:sym typeface="Calibri"/>
                      </a:endParaRPr>
                    </a:p>
                  </a:txBody>
                  <a:tcPr marL="63500" marR="63500" marT="63500" marB="63500"/>
                </a:tc>
              </a:tr>
              <a:tr h="0">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TORREGROTTA</a:t>
                      </a:r>
                      <a:endParaRPr sz="1000" b="1">
                        <a:latin typeface="Calibri"/>
                        <a:ea typeface="Calibri"/>
                        <a:cs typeface="Calibri"/>
                        <a:sym typeface="Calibri"/>
                      </a:endParaRPr>
                    </a:p>
                  </a:txBody>
                  <a:tcPr marL="63500" marR="63500" marT="63500" marB="63500">
                    <a:lnR w="6350" cap="flat" cmpd="sng" algn="ctr">
                      <a:solidFill>
                        <a:schemeClr val="tx1"/>
                      </a:solidFill>
                      <a:prstDash val="solid"/>
                      <a:round/>
                      <a:headEnd type="none" w="med" len="med"/>
                      <a:tailEnd type="none" w="med" len="med"/>
                    </a:lnR>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dirty="0">
                          <a:latin typeface="Calibri"/>
                          <a:ea typeface="Calibri"/>
                          <a:cs typeface="Calibri"/>
                          <a:sym typeface="Calibri"/>
                        </a:rPr>
                        <a:t>2,92</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b="1" dirty="0">
                        <a:latin typeface="Calibri"/>
                        <a:ea typeface="Calibri"/>
                        <a:cs typeface="Calibri"/>
                        <a:sym typeface="Calibri"/>
                      </a:endParaRPr>
                    </a:p>
                  </a:txBody>
                  <a:tcPr marL="73025" marR="7302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it" sz="1000" b="1" dirty="0">
                          <a:latin typeface="Calibri"/>
                          <a:ea typeface="Calibri"/>
                          <a:cs typeface="Calibri"/>
                          <a:sym typeface="Calibri"/>
                        </a:rPr>
                        <a:t>AG</a:t>
                      </a:r>
                      <a:endParaRPr sz="1000" b="1"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marL="0" lvl="0" indent="0" rtl="0">
                        <a:spcBef>
                          <a:spcPts val="0"/>
                        </a:spcBef>
                        <a:spcAft>
                          <a:spcPts val="0"/>
                        </a:spcAft>
                        <a:buNone/>
                      </a:pPr>
                      <a:r>
                        <a:rPr lang="it" sz="1000" b="1">
                          <a:latin typeface="Calibri"/>
                          <a:ea typeface="Calibri"/>
                          <a:cs typeface="Calibri"/>
                          <a:sym typeface="Calibri"/>
                        </a:rPr>
                        <a:t>FAVARA</a:t>
                      </a:r>
                      <a:endParaRPr sz="1000" b="1">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it" sz="1000">
                          <a:latin typeface="Calibri"/>
                          <a:ea typeface="Calibri"/>
                          <a:cs typeface="Calibri"/>
                          <a:sym typeface="Calibri"/>
                        </a:rPr>
                        <a:t>0,84</a:t>
                      </a:r>
                      <a:endParaRPr sz="1000">
                        <a:latin typeface="Calibri"/>
                        <a:ea typeface="Calibri"/>
                        <a:cs typeface="Calibri"/>
                        <a:sym typeface="Calibri"/>
                      </a:endParaRPr>
                    </a:p>
                  </a:txBody>
                  <a:tcPr marL="63500" marR="63500" marT="63500" marB="63500"/>
                </a:tc>
              </a:tr>
              <a:tr h="0">
                <a:tc>
                  <a:txBody>
                    <a:bodyPr/>
                    <a:lstStyle/>
                    <a:p>
                      <a:pPr marL="0" lvl="0" indent="0" algn="ctr" rtl="0">
                        <a:spcBef>
                          <a:spcPts val="0"/>
                        </a:spcBef>
                        <a:spcAft>
                          <a:spcPts val="0"/>
                        </a:spcAft>
                        <a:buNone/>
                      </a:pPr>
                      <a:r>
                        <a:rPr lang="it" sz="1000" b="1">
                          <a:latin typeface="Calibri"/>
                          <a:ea typeface="Calibri"/>
                          <a:cs typeface="Calibri"/>
                          <a:sym typeface="Calibri"/>
                        </a:rPr>
                        <a:t>TP</a:t>
                      </a:r>
                      <a:endParaRPr sz="1000" b="1">
                        <a:latin typeface="Calibri"/>
                        <a:ea typeface="Calibri"/>
                        <a:cs typeface="Calibri"/>
                        <a:sym typeface="Calibri"/>
                      </a:endParaRPr>
                    </a:p>
                  </a:txBody>
                  <a:tcPr marL="63500" marR="63500" marT="63500" marB="6350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it" sz="1000" b="1">
                          <a:latin typeface="Calibri"/>
                          <a:ea typeface="Calibri"/>
                          <a:cs typeface="Calibri"/>
                          <a:sym typeface="Calibri"/>
                        </a:rPr>
                        <a:t>MAZARA DEL VALLO</a:t>
                      </a:r>
                      <a:endParaRPr sz="1000" b="1">
                        <a:latin typeface="Calibri"/>
                        <a:ea typeface="Calibri"/>
                        <a:cs typeface="Calibri"/>
                        <a:sym typeface="Calibri"/>
                      </a:endParaRPr>
                    </a:p>
                  </a:txBody>
                  <a:tcPr marL="63500" marR="63500" marT="63500" marB="63500">
                    <a:lnL w="6350" cap="flat" cmpd="sng">
                      <a:solidFill>
                        <a:srgbClr val="000000"/>
                      </a:solidFill>
                      <a:prstDash val="solid"/>
                      <a:round/>
                      <a:headEnd type="none" w="sm" len="sm"/>
                      <a:tailEnd type="none" w="sm" len="sm"/>
                    </a:lnL>
                    <a:lnR w="6350" cap="flat" cmpd="sng" algn="ctr">
                      <a:solidFill>
                        <a:schemeClr val="tx1"/>
                      </a:solidFill>
                      <a:prstDash val="solid"/>
                      <a:round/>
                      <a:headEnd type="none" w="med" len="med"/>
                      <a:tailEnd type="none" w="med" len="med"/>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dirty="0">
                          <a:latin typeface="Calibri"/>
                          <a:ea typeface="Calibri"/>
                          <a:cs typeface="Calibri"/>
                          <a:sym typeface="Calibri"/>
                        </a:rPr>
                        <a:t>2,63</a:t>
                      </a:r>
                      <a:endParaRPr sz="1000"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solidFill>
                        <a:srgbClr val="000000"/>
                      </a:solidFill>
                      <a:prstDash val="solid"/>
                      <a:round/>
                      <a:headEnd type="none" w="sm" len="sm"/>
                      <a:tailEnd type="none" w="sm" len="sm"/>
                    </a:lnT>
                    <a:lnB w="635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endParaRPr sz="1000" b="1" dirty="0">
                        <a:latin typeface="Calibri"/>
                        <a:ea typeface="Calibri"/>
                        <a:cs typeface="Calibri"/>
                        <a:sym typeface="Calibri"/>
                      </a:endParaRPr>
                    </a:p>
                  </a:txBody>
                  <a:tcPr marL="73025" marR="7302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it" sz="1000" b="1" dirty="0">
                          <a:latin typeface="Calibri"/>
                          <a:ea typeface="Calibri"/>
                          <a:cs typeface="Calibri"/>
                          <a:sym typeface="Calibri"/>
                        </a:rPr>
                        <a:t>CT</a:t>
                      </a:r>
                      <a:endParaRPr sz="1000" b="1" dirty="0">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marL="0" lvl="0" indent="0" rtl="0">
                        <a:spcBef>
                          <a:spcPts val="0"/>
                        </a:spcBef>
                        <a:spcAft>
                          <a:spcPts val="0"/>
                        </a:spcAft>
                        <a:buNone/>
                      </a:pPr>
                      <a:r>
                        <a:rPr lang="it" sz="1000" b="1">
                          <a:latin typeface="Calibri"/>
                          <a:ea typeface="Calibri"/>
                          <a:cs typeface="Calibri"/>
                          <a:sym typeface="Calibri"/>
                        </a:rPr>
                        <a:t>CALTAGIRONE</a:t>
                      </a:r>
                      <a:endParaRPr sz="1000" b="1">
                        <a:latin typeface="Calibri"/>
                        <a:ea typeface="Calibri"/>
                        <a:cs typeface="Calibri"/>
                        <a:sym typeface="Calibri"/>
                      </a:endParaRPr>
                    </a:p>
                  </a:txBody>
                  <a:tcPr marL="63500" marR="63500" marT="63500" marB="63500">
                    <a:lnL w="6350" cap="flat" cmpd="sng" algn="ctr">
                      <a:solidFill>
                        <a:schemeClr val="tx1"/>
                      </a:solidFill>
                      <a:prstDash val="solid"/>
                      <a:round/>
                      <a:headEnd type="none" w="med" len="med"/>
                      <a:tailEnd type="none" w="med" len="med"/>
                    </a:lnL>
                  </a:tcPr>
                </a:tc>
                <a:tc>
                  <a:txBody>
                    <a:bodyPr/>
                    <a:lstStyle/>
                    <a:p>
                      <a:pPr marL="0" lvl="0" indent="0" algn="ctr" rtl="0">
                        <a:spcBef>
                          <a:spcPts val="0"/>
                        </a:spcBef>
                        <a:spcAft>
                          <a:spcPts val="0"/>
                        </a:spcAft>
                        <a:buNone/>
                      </a:pPr>
                      <a:r>
                        <a:rPr lang="it" sz="1000">
                          <a:latin typeface="Calibri"/>
                          <a:ea typeface="Calibri"/>
                          <a:cs typeface="Calibri"/>
                          <a:sym typeface="Calibri"/>
                        </a:rPr>
                        <a:t>0,68</a:t>
                      </a:r>
                      <a:endParaRPr sz="1000">
                        <a:latin typeface="Calibri"/>
                        <a:ea typeface="Calibri"/>
                        <a:cs typeface="Calibri"/>
                        <a:sym typeface="Calibri"/>
                      </a:endParaRPr>
                    </a:p>
                  </a:txBody>
                  <a:tcPr marL="63500" marR="63500" marT="63500" marB="63500"/>
                </a:tc>
              </a:tr>
            </a:tbl>
          </a:graphicData>
        </a:graphic>
      </p:graphicFrame>
      <p:sp>
        <p:nvSpPr>
          <p:cNvPr id="254" name="Shape 254"/>
          <p:cNvSpPr txBox="1"/>
          <p:nvPr/>
        </p:nvSpPr>
        <p:spPr>
          <a:xfrm>
            <a:off x="311700" y="1123875"/>
            <a:ext cx="8520600" cy="2406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100" b="1">
                <a:solidFill>
                  <a:schemeClr val="dk1"/>
                </a:solidFill>
                <a:latin typeface="Calibri"/>
                <a:ea typeface="Calibri"/>
                <a:cs typeface="Calibri"/>
                <a:sym typeface="Calibri"/>
              </a:rPr>
              <a:t>I COMUNI DELLA GEOTERMIA</a:t>
            </a:r>
            <a:endParaRPr sz="1100" b="1">
              <a:solidFill>
                <a:schemeClr val="dk1"/>
              </a:solidFill>
              <a:latin typeface="Calibri"/>
              <a:ea typeface="Calibri"/>
              <a:cs typeface="Calibri"/>
              <a:sym typeface="Calibri"/>
            </a:endParaRPr>
          </a:p>
        </p:txBody>
      </p:sp>
      <p:sp>
        <p:nvSpPr>
          <p:cNvPr id="255" name="Shape 255"/>
          <p:cNvSpPr txBox="1"/>
          <p:nvPr/>
        </p:nvSpPr>
        <p:spPr>
          <a:xfrm>
            <a:off x="369625" y="3743150"/>
            <a:ext cx="8462700" cy="9243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800"/>
              </a:spcAft>
              <a:buNone/>
            </a:pPr>
            <a:r>
              <a:rPr lang="it" sz="1100" dirty="0">
                <a:solidFill>
                  <a:schemeClr val="dk1"/>
                </a:solidFill>
                <a:latin typeface="Calibri"/>
                <a:ea typeface="Calibri"/>
                <a:cs typeface="Calibri"/>
                <a:sym typeface="Calibri"/>
              </a:rPr>
              <a:t>Sono </a:t>
            </a:r>
            <a:r>
              <a:rPr lang="it" sz="1100" b="1" dirty="0">
                <a:solidFill>
                  <a:schemeClr val="dk1"/>
                </a:solidFill>
                <a:latin typeface="Calibri"/>
                <a:ea typeface="Calibri"/>
                <a:cs typeface="Calibri"/>
                <a:sym typeface="Calibri"/>
              </a:rPr>
              <a:t>14</a:t>
            </a:r>
            <a:r>
              <a:rPr lang="it" sz="1100" dirty="0">
                <a:solidFill>
                  <a:schemeClr val="dk1"/>
                </a:solidFill>
                <a:latin typeface="Calibri"/>
                <a:ea typeface="Calibri"/>
                <a:cs typeface="Calibri"/>
                <a:sym typeface="Calibri"/>
              </a:rPr>
              <a:t> i Comune della geotermia, ovvero quelli che presentano sul proprio territorio un impianto a bassa entalpia o pompe di calore per soddisfare tutti o parte dei fabbisogni termici di case, scuole, centri commerciali, ecc. La potenza geotermica complessiva è pari a </a:t>
            </a:r>
            <a:r>
              <a:rPr lang="it" sz="1100" b="1" dirty="0">
                <a:solidFill>
                  <a:schemeClr val="dk1"/>
                </a:solidFill>
                <a:latin typeface="Calibri"/>
                <a:ea typeface="Calibri"/>
                <a:cs typeface="Calibri"/>
                <a:sym typeface="Calibri"/>
              </a:rPr>
              <a:t>125 kW elettrici</a:t>
            </a:r>
            <a:r>
              <a:rPr lang="it" sz="1100" dirty="0">
                <a:solidFill>
                  <a:schemeClr val="dk1"/>
                </a:solidFill>
                <a:latin typeface="Calibri"/>
                <a:ea typeface="Calibri"/>
                <a:cs typeface="Calibri"/>
                <a:sym typeface="Calibri"/>
              </a:rPr>
              <a:t> e </a:t>
            </a:r>
            <a:r>
              <a:rPr lang="it" sz="1100" b="1" dirty="0">
                <a:solidFill>
                  <a:schemeClr val="dk1"/>
                </a:solidFill>
                <a:latin typeface="Calibri"/>
                <a:ea typeface="Calibri"/>
                <a:cs typeface="Calibri"/>
                <a:sym typeface="Calibri"/>
              </a:rPr>
              <a:t>455 kW termici</a:t>
            </a:r>
            <a:r>
              <a:rPr lang="it" sz="1100" dirty="0">
                <a:solidFill>
                  <a:schemeClr val="dk1"/>
                </a:solidFill>
                <a:latin typeface="Calibri"/>
                <a:ea typeface="Calibri"/>
                <a:cs typeface="Calibri"/>
                <a:sym typeface="Calibri"/>
              </a:rPr>
              <a:t>. Nella tabella sono riportati i primi 10 Comuni per potenza elettrica, senza voler esprimere nessun parametro di merito. </a:t>
            </a:r>
            <a:endParaRPr dirty="0"/>
          </a:p>
        </p:txBody>
      </p:sp>
      <p:sp>
        <p:nvSpPr>
          <p:cNvPr id="256" name="Shape 256"/>
          <p:cNvSpPr txBox="1"/>
          <p:nvPr/>
        </p:nvSpPr>
        <p:spPr>
          <a:xfrm>
            <a:off x="3684375" y="3600450"/>
            <a:ext cx="1757100" cy="3054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None/>
            </a:pPr>
            <a:r>
              <a:rPr lang="it" sz="900" i="1">
                <a:solidFill>
                  <a:schemeClr val="dk1"/>
                </a:solidFill>
                <a:latin typeface="Calibri"/>
                <a:ea typeface="Calibri"/>
                <a:cs typeface="Calibri"/>
                <a:sym typeface="Calibri"/>
              </a:rPr>
              <a:t>Comuni Rinnovabili, Sicilia 2018</a:t>
            </a:r>
            <a:endParaRPr sz="900" i="1">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I COMUNI DELLE BIOENERGIE</a:t>
            </a:r>
            <a:endParaRPr sz="2400" b="1">
              <a:latin typeface="Calibri"/>
              <a:ea typeface="Calibri"/>
              <a:cs typeface="Calibri"/>
              <a:sym typeface="Calibri"/>
            </a:endParaRPr>
          </a:p>
        </p:txBody>
      </p:sp>
      <p:graphicFrame>
        <p:nvGraphicFramePr>
          <p:cNvPr id="262" name="Shape 262"/>
          <p:cNvGraphicFramePr/>
          <p:nvPr>
            <p:extLst>
              <p:ext uri="{D42A27DB-BD31-4B8C-83A1-F6EECF244321}">
                <p14:modId xmlns:p14="http://schemas.microsoft.com/office/powerpoint/2010/main" val="3602787322"/>
              </p:ext>
            </p:extLst>
          </p:nvPr>
        </p:nvGraphicFramePr>
        <p:xfrm>
          <a:off x="164450" y="1295400"/>
          <a:ext cx="5389125" cy="2997200"/>
        </p:xfrm>
        <a:graphic>
          <a:graphicData uri="http://schemas.openxmlformats.org/drawingml/2006/table">
            <a:tbl>
              <a:tblPr>
                <a:noFill/>
                <a:tableStyleId>{4C68C189-4709-466D-A2AA-B77FED927489}</a:tableStyleId>
              </a:tblPr>
              <a:tblGrid>
                <a:gridCol w="327000"/>
                <a:gridCol w="1371975"/>
                <a:gridCol w="406129"/>
                <a:gridCol w="361813"/>
                <a:gridCol w="291283"/>
                <a:gridCol w="327000"/>
                <a:gridCol w="1539375"/>
                <a:gridCol w="411825"/>
                <a:gridCol w="352725"/>
              </a:tblGrid>
              <a:tr h="123750">
                <a:tc>
                  <a:txBody>
                    <a:bodyPr/>
                    <a:lstStyle/>
                    <a:p>
                      <a:pPr marL="0" lvl="0" indent="0" algn="ctr" rtl="0">
                        <a:spcBef>
                          <a:spcPts val="0"/>
                        </a:spcBef>
                        <a:spcAft>
                          <a:spcPts val="0"/>
                        </a:spcAft>
                        <a:buNone/>
                      </a:pPr>
                      <a:r>
                        <a:rPr lang="it" sz="1000">
                          <a:latin typeface="Calibri"/>
                          <a:ea typeface="Calibri"/>
                          <a:cs typeface="Calibri"/>
                          <a:sym typeface="Calibri"/>
                        </a:rPr>
                        <a:t>PR</a:t>
                      </a:r>
                      <a:endParaRPr sz="1000">
                        <a:latin typeface="Calibri"/>
                        <a:ea typeface="Calibri"/>
                        <a:cs typeface="Calibri"/>
                        <a:sym typeface="Calibri"/>
                      </a:endParaRPr>
                    </a:p>
                  </a:txBody>
                  <a:tcPr marL="25400" marR="25400" marT="25400" marB="25400" anchor="ctr"/>
                </a:tc>
                <a:tc>
                  <a:txBody>
                    <a:bodyPr/>
                    <a:lstStyle/>
                    <a:p>
                      <a:pPr marL="0" lvl="0" indent="0" algn="ctr" rtl="0">
                        <a:spcBef>
                          <a:spcPts val="0"/>
                        </a:spcBef>
                        <a:spcAft>
                          <a:spcPts val="0"/>
                        </a:spcAft>
                        <a:buNone/>
                      </a:pPr>
                      <a:r>
                        <a:rPr lang="it" sz="1000">
                          <a:latin typeface="Calibri"/>
                          <a:ea typeface="Calibri"/>
                          <a:cs typeface="Calibri"/>
                          <a:sym typeface="Calibri"/>
                        </a:rPr>
                        <a:t>COMUNE</a:t>
                      </a:r>
                      <a:endParaRPr sz="1000">
                        <a:latin typeface="Calibri"/>
                        <a:ea typeface="Calibri"/>
                        <a:cs typeface="Calibri"/>
                        <a:sym typeface="Calibri"/>
                      </a:endParaRPr>
                    </a:p>
                  </a:txBody>
                  <a:tcPr marL="25400" marR="25400" marT="25400" marB="25400" anchor="ctr"/>
                </a:tc>
                <a:tc>
                  <a:txBody>
                    <a:bodyPr/>
                    <a:lstStyle/>
                    <a:p>
                      <a:pPr marL="0" lvl="0" indent="0" algn="ctr" rtl="0">
                        <a:spcBef>
                          <a:spcPts val="0"/>
                        </a:spcBef>
                        <a:spcAft>
                          <a:spcPts val="0"/>
                        </a:spcAft>
                        <a:buNone/>
                      </a:pPr>
                      <a:r>
                        <a:rPr lang="it" sz="1000">
                          <a:latin typeface="Calibri"/>
                          <a:ea typeface="Calibri"/>
                          <a:cs typeface="Calibri"/>
                          <a:sym typeface="Calibri"/>
                        </a:rPr>
                        <a:t>MWe</a:t>
                      </a:r>
                      <a:endParaRPr sz="1000">
                        <a:latin typeface="Calibri"/>
                        <a:ea typeface="Calibri"/>
                        <a:cs typeface="Calibri"/>
                        <a:sym typeface="Calibri"/>
                      </a:endParaRPr>
                    </a:p>
                  </a:txBody>
                  <a:tcPr marL="25400" marR="25400" marT="25400" marB="254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MWt</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PR</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COMUNE</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MWe</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MWt</a:t>
                      </a:r>
                      <a:endParaRPr sz="1000">
                        <a:latin typeface="Calibri"/>
                        <a:ea typeface="Calibri"/>
                        <a:cs typeface="Calibri"/>
                        <a:sym typeface="Calibri"/>
                      </a:endParaRPr>
                    </a:p>
                  </a:txBody>
                  <a:tcPr marL="25400" marR="25400" marT="25400" marB="254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EN</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ENNA</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20,5</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0,12</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PA</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PALERMO</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9,5</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AG</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AGRIGENTO</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9,8</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0,04</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CT</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MOTTA SANT'ANASTASIA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4,4</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AG</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FAVARA</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3,9</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0,02</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ME</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MAZZARRÀ SANT'ANDREA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3,2</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AG</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NARO</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1,0</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0,01</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SR</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AUGUSTA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1,7</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CT</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CALTAGIRONE</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0,9</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4,9</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PA</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PARTINICO</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1,2</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TP</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MARSALA</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0,3</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0,15</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CL</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MUSSOMELI</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1,0</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PA</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BELMONTE MEZZAGNO</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0,2</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AG</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SICULIANA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1,0</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SR</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NOTO</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0,2</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0,07</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CT</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CATANIA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1,0</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RG</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ACATE</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0,18</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it" sz="1000">
                          <a:latin typeface="Calibri"/>
                          <a:ea typeface="Calibri"/>
                          <a:cs typeface="Calibri"/>
                          <a:sym typeface="Calibri"/>
                        </a:rPr>
                        <a:t> </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RG</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RAGUSA</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1,0</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1,5</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r h="170150">
                <a:tc>
                  <a:txBody>
                    <a:bodyPr/>
                    <a:lstStyle/>
                    <a:p>
                      <a:pPr marL="0" lvl="0" indent="0" algn="ctr" rtl="0">
                        <a:spcBef>
                          <a:spcPts val="0"/>
                        </a:spcBef>
                        <a:spcAft>
                          <a:spcPts val="0"/>
                        </a:spcAft>
                        <a:buNone/>
                      </a:pPr>
                      <a:r>
                        <a:rPr lang="it" sz="1000" b="1">
                          <a:latin typeface="Calibri"/>
                          <a:ea typeface="Calibri"/>
                          <a:cs typeface="Calibri"/>
                          <a:sym typeface="Calibri"/>
                        </a:rPr>
                        <a:t>ME</a:t>
                      </a:r>
                      <a:endParaRPr sz="1000" b="1">
                        <a:latin typeface="Calibri"/>
                        <a:ea typeface="Calibri"/>
                        <a:cs typeface="Calibri"/>
                        <a:sym typeface="Calibri"/>
                      </a:endParaRPr>
                    </a:p>
                  </a:txBody>
                  <a:tcPr marL="63500" marR="63500" marT="63500" marB="63500" anchor="ctr"/>
                </a:tc>
                <a:tc>
                  <a:txBody>
                    <a:bodyPr/>
                    <a:lstStyle/>
                    <a:p>
                      <a:pPr marL="0" lvl="0" indent="0" rtl="0">
                        <a:spcBef>
                          <a:spcPts val="0"/>
                        </a:spcBef>
                        <a:spcAft>
                          <a:spcPts val="0"/>
                        </a:spcAft>
                        <a:buNone/>
                      </a:pPr>
                      <a:r>
                        <a:rPr lang="it" sz="1000" b="1">
                          <a:latin typeface="Calibri"/>
                          <a:ea typeface="Calibri"/>
                          <a:cs typeface="Calibri"/>
                          <a:sym typeface="Calibri"/>
                        </a:rPr>
                        <a:t>PATTI</a:t>
                      </a:r>
                      <a:endParaRPr sz="1000" b="1">
                        <a:latin typeface="Calibri"/>
                        <a:ea typeface="Calibri"/>
                        <a:cs typeface="Calibri"/>
                        <a:sym typeface="Calibri"/>
                      </a:endParaRPr>
                    </a:p>
                  </a:txBody>
                  <a:tcPr marL="63500" marR="63500" marT="63500" marB="63500" anchor="ctr"/>
                </a:tc>
                <a:tc>
                  <a:txBody>
                    <a:bodyPr/>
                    <a:lstStyle/>
                    <a:p>
                      <a:pPr marL="0" lvl="0" indent="0" algn="ctr" rtl="0">
                        <a:spcBef>
                          <a:spcPts val="0"/>
                        </a:spcBef>
                        <a:spcAft>
                          <a:spcPts val="0"/>
                        </a:spcAft>
                        <a:buNone/>
                      </a:pPr>
                      <a:r>
                        <a:rPr lang="it" sz="1000">
                          <a:latin typeface="Calibri"/>
                          <a:ea typeface="Calibri"/>
                          <a:cs typeface="Calibri"/>
                          <a:sym typeface="Calibri"/>
                        </a:rPr>
                        <a:t>0,05</a:t>
                      </a:r>
                      <a:endParaRPr sz="1000">
                        <a:latin typeface="Calibri"/>
                        <a:ea typeface="Calibri"/>
                        <a:cs typeface="Calibri"/>
                        <a:sym typeface="Calibri"/>
                      </a:endParaRPr>
                    </a:p>
                  </a:txBody>
                  <a:tcPr marL="63500" marR="63500" marT="63500" marB="63500" anchor="ctr">
                    <a:lnR w="635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 sz="900" b="1">
                          <a:latin typeface="Calibri"/>
                          <a:ea typeface="Calibri"/>
                          <a:cs typeface="Calibri"/>
                          <a:sym typeface="Calibri"/>
                        </a:rPr>
                        <a:t>AG</a:t>
                      </a:r>
                      <a:endParaRPr sz="9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r>
                        <a:rPr lang="it" sz="1000" b="1">
                          <a:latin typeface="Calibri"/>
                          <a:ea typeface="Calibri"/>
                          <a:cs typeface="Calibri"/>
                          <a:sym typeface="Calibri"/>
                        </a:rPr>
                        <a:t>MONTALLEGRO</a:t>
                      </a:r>
                      <a:endParaRPr sz="1000" b="1">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it" sz="1000">
                          <a:latin typeface="Calibri"/>
                          <a:ea typeface="Calibri"/>
                          <a:cs typeface="Calibri"/>
                          <a:sym typeface="Calibri"/>
                        </a:rPr>
                        <a:t>0,1</a:t>
                      </a:r>
                      <a:endParaRPr sz="100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000" dirty="0">
                        <a:latin typeface="Calibri"/>
                        <a:ea typeface="Calibri"/>
                        <a:cs typeface="Calibri"/>
                        <a:sym typeface="Calibri"/>
                      </a:endParaRPr>
                    </a:p>
                  </a:txBody>
                  <a:tcPr marL="63500" marR="63500" marT="63500" marB="6350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r>
            </a:tbl>
          </a:graphicData>
        </a:graphic>
      </p:graphicFrame>
      <p:sp>
        <p:nvSpPr>
          <p:cNvPr id="263" name="Shape 263"/>
          <p:cNvSpPr txBox="1"/>
          <p:nvPr/>
        </p:nvSpPr>
        <p:spPr>
          <a:xfrm>
            <a:off x="164450" y="908400"/>
            <a:ext cx="2431200" cy="3870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100" b="1">
                <a:solidFill>
                  <a:schemeClr val="dk1"/>
                </a:solidFill>
                <a:latin typeface="Calibri"/>
                <a:ea typeface="Calibri"/>
                <a:cs typeface="Calibri"/>
                <a:sym typeface="Calibri"/>
              </a:rPr>
              <a:t>PRIMI 10 COMUNI DELLE BIOMASSE SOLIDE PER POTENZA ELETTRICA</a:t>
            </a:r>
            <a:endParaRPr sz="1100">
              <a:solidFill>
                <a:schemeClr val="dk1"/>
              </a:solidFill>
              <a:latin typeface="Calibri"/>
              <a:ea typeface="Calibri"/>
              <a:cs typeface="Calibri"/>
              <a:sym typeface="Calibri"/>
            </a:endParaRPr>
          </a:p>
        </p:txBody>
      </p:sp>
      <p:sp>
        <p:nvSpPr>
          <p:cNvPr id="264" name="Shape 264"/>
          <p:cNvSpPr txBox="1"/>
          <p:nvPr/>
        </p:nvSpPr>
        <p:spPr>
          <a:xfrm>
            <a:off x="3042375" y="908400"/>
            <a:ext cx="2431200" cy="3870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100" b="1">
                <a:solidFill>
                  <a:schemeClr val="dk1"/>
                </a:solidFill>
                <a:latin typeface="Calibri"/>
                <a:ea typeface="Calibri"/>
                <a:cs typeface="Calibri"/>
                <a:sym typeface="Calibri"/>
              </a:rPr>
              <a:t>PRIMI 10 COMUNI DEL BIOGAS PER POTENZA ELETTRICA</a:t>
            </a:r>
            <a:endParaRPr sz="1100">
              <a:solidFill>
                <a:schemeClr val="dk1"/>
              </a:solidFill>
              <a:latin typeface="Calibri"/>
              <a:ea typeface="Calibri"/>
              <a:cs typeface="Calibri"/>
              <a:sym typeface="Calibri"/>
            </a:endParaRPr>
          </a:p>
        </p:txBody>
      </p:sp>
      <p:sp>
        <p:nvSpPr>
          <p:cNvPr id="265" name="Shape 265"/>
          <p:cNvSpPr txBox="1"/>
          <p:nvPr/>
        </p:nvSpPr>
        <p:spPr>
          <a:xfrm>
            <a:off x="5553575" y="3112700"/>
            <a:ext cx="3507600" cy="14913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r>
              <a:rPr lang="it" sz="1100" dirty="0">
                <a:solidFill>
                  <a:schemeClr val="dk1"/>
                </a:solidFill>
                <a:latin typeface="Calibri"/>
                <a:ea typeface="Calibri"/>
                <a:cs typeface="Calibri"/>
                <a:sym typeface="Calibri"/>
              </a:rPr>
              <a:t>Sono </a:t>
            </a:r>
            <a:r>
              <a:rPr lang="it" sz="1100" b="1" dirty="0">
                <a:solidFill>
                  <a:schemeClr val="dk1"/>
                </a:solidFill>
                <a:latin typeface="Calibri"/>
                <a:ea typeface="Calibri"/>
                <a:cs typeface="Calibri"/>
                <a:sym typeface="Calibri"/>
              </a:rPr>
              <a:t>125</a:t>
            </a:r>
            <a:r>
              <a:rPr lang="it" sz="1100" dirty="0">
                <a:solidFill>
                  <a:schemeClr val="dk1"/>
                </a:solidFill>
                <a:latin typeface="Calibri"/>
                <a:ea typeface="Calibri"/>
                <a:cs typeface="Calibri"/>
                <a:sym typeface="Calibri"/>
              </a:rPr>
              <a:t> i Comuni che possiedono sul proprio territorio un impianto a bioenergie per una potenza complessiva di </a:t>
            </a:r>
            <a:r>
              <a:rPr lang="it" sz="1100" b="1" dirty="0">
                <a:solidFill>
                  <a:schemeClr val="dk1"/>
                </a:solidFill>
                <a:latin typeface="Calibri"/>
                <a:ea typeface="Calibri"/>
                <a:cs typeface="Calibri"/>
                <a:sym typeface="Calibri"/>
              </a:rPr>
              <a:t>66,1 MW elettrici</a:t>
            </a:r>
            <a:r>
              <a:rPr lang="it" sz="1100" dirty="0">
                <a:solidFill>
                  <a:schemeClr val="dk1"/>
                </a:solidFill>
                <a:latin typeface="Calibri"/>
                <a:ea typeface="Calibri"/>
                <a:cs typeface="Calibri"/>
                <a:sym typeface="Calibri"/>
              </a:rPr>
              <a:t> e </a:t>
            </a:r>
            <a:r>
              <a:rPr lang="it" sz="1100" b="1" dirty="0">
                <a:solidFill>
                  <a:schemeClr val="dk1"/>
                </a:solidFill>
                <a:latin typeface="Calibri"/>
                <a:ea typeface="Calibri"/>
                <a:cs typeface="Calibri"/>
                <a:sym typeface="Calibri"/>
              </a:rPr>
              <a:t>14,8 MW termici</a:t>
            </a:r>
            <a:r>
              <a:rPr lang="it"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a:p>
            <a:pPr marL="0" lvl="0" indent="0" algn="just" rtl="0">
              <a:lnSpc>
                <a:spcPct val="107916"/>
              </a:lnSpc>
              <a:spcBef>
                <a:spcPts val="0"/>
              </a:spcBef>
              <a:spcAft>
                <a:spcPts val="0"/>
              </a:spcAft>
              <a:buNone/>
            </a:pPr>
            <a:r>
              <a:rPr lang="it" sz="1100" dirty="0">
                <a:solidFill>
                  <a:schemeClr val="dk1"/>
                </a:solidFill>
                <a:latin typeface="Calibri"/>
                <a:ea typeface="Calibri"/>
                <a:cs typeface="Calibri"/>
                <a:sym typeface="Calibri"/>
              </a:rPr>
              <a:t>Di questi sono </a:t>
            </a:r>
            <a:r>
              <a:rPr lang="it" sz="1100" b="1" dirty="0">
                <a:solidFill>
                  <a:schemeClr val="dk1"/>
                </a:solidFill>
                <a:latin typeface="Calibri"/>
                <a:ea typeface="Calibri"/>
                <a:cs typeface="Calibri"/>
                <a:sym typeface="Calibri"/>
              </a:rPr>
              <a:t>17</a:t>
            </a:r>
            <a:r>
              <a:rPr lang="it" sz="1100" dirty="0">
                <a:solidFill>
                  <a:schemeClr val="dk1"/>
                </a:solidFill>
                <a:latin typeface="Calibri"/>
                <a:ea typeface="Calibri"/>
                <a:cs typeface="Calibri"/>
                <a:sym typeface="Calibri"/>
              </a:rPr>
              <a:t> quelli che ospitano </a:t>
            </a:r>
            <a:r>
              <a:rPr lang="it" sz="1100" b="1" dirty="0">
                <a:solidFill>
                  <a:schemeClr val="dk1"/>
                </a:solidFill>
                <a:latin typeface="Calibri"/>
                <a:ea typeface="Calibri"/>
                <a:cs typeface="Calibri"/>
                <a:sym typeface="Calibri"/>
              </a:rPr>
              <a:t>impianti a biogas </a:t>
            </a:r>
            <a:r>
              <a:rPr lang="it" sz="1100" dirty="0">
                <a:solidFill>
                  <a:schemeClr val="dk1"/>
                </a:solidFill>
                <a:latin typeface="Calibri"/>
                <a:ea typeface="Calibri"/>
                <a:cs typeface="Calibri"/>
                <a:sym typeface="Calibri"/>
              </a:rPr>
              <a:t>per una potenza di </a:t>
            </a:r>
            <a:r>
              <a:rPr lang="it" sz="1100" b="1" dirty="0">
                <a:solidFill>
                  <a:schemeClr val="dk1"/>
                </a:solidFill>
                <a:latin typeface="Calibri"/>
                <a:ea typeface="Calibri"/>
                <a:cs typeface="Calibri"/>
                <a:sym typeface="Calibri"/>
              </a:rPr>
              <a:t>27,7 MW elettrici</a:t>
            </a:r>
            <a:r>
              <a:rPr lang="it" sz="1100" dirty="0">
                <a:solidFill>
                  <a:schemeClr val="dk1"/>
                </a:solidFill>
                <a:latin typeface="Calibri"/>
                <a:ea typeface="Calibri"/>
                <a:cs typeface="Calibri"/>
                <a:sym typeface="Calibri"/>
              </a:rPr>
              <a:t> e </a:t>
            </a:r>
            <a:r>
              <a:rPr lang="it" sz="1100" b="1" dirty="0">
                <a:solidFill>
                  <a:schemeClr val="dk1"/>
                </a:solidFill>
                <a:latin typeface="Calibri"/>
                <a:ea typeface="Calibri"/>
                <a:cs typeface="Calibri"/>
                <a:sym typeface="Calibri"/>
              </a:rPr>
              <a:t>1,5 MW termici</a:t>
            </a:r>
            <a:r>
              <a:rPr lang="it"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a:p>
            <a:pPr marL="0" lvl="0" indent="0" algn="just" rtl="0">
              <a:lnSpc>
                <a:spcPct val="107916"/>
              </a:lnSpc>
              <a:spcBef>
                <a:spcPts val="0"/>
              </a:spcBef>
              <a:spcAft>
                <a:spcPts val="0"/>
              </a:spcAft>
              <a:buNone/>
            </a:pPr>
            <a:r>
              <a:rPr lang="it" sz="1100" dirty="0">
                <a:solidFill>
                  <a:schemeClr val="dk1"/>
                </a:solidFill>
                <a:latin typeface="Calibri"/>
                <a:ea typeface="Calibri"/>
                <a:cs typeface="Calibri"/>
                <a:sym typeface="Calibri"/>
              </a:rPr>
              <a:t>Sono </a:t>
            </a:r>
            <a:r>
              <a:rPr lang="it" sz="1100" b="1" dirty="0">
                <a:solidFill>
                  <a:schemeClr val="dk1"/>
                </a:solidFill>
                <a:latin typeface="Calibri"/>
                <a:ea typeface="Calibri"/>
                <a:cs typeface="Calibri"/>
                <a:sym typeface="Calibri"/>
              </a:rPr>
              <a:t>115</a:t>
            </a:r>
            <a:r>
              <a:rPr lang="it" sz="1100" dirty="0">
                <a:solidFill>
                  <a:schemeClr val="dk1"/>
                </a:solidFill>
                <a:latin typeface="Calibri"/>
                <a:ea typeface="Calibri"/>
                <a:cs typeface="Calibri"/>
                <a:sym typeface="Calibri"/>
              </a:rPr>
              <a:t> invece i Comuni che ospitano </a:t>
            </a:r>
            <a:r>
              <a:rPr lang="it" sz="1100" b="1" dirty="0">
                <a:solidFill>
                  <a:schemeClr val="dk1"/>
                </a:solidFill>
                <a:latin typeface="Calibri"/>
                <a:ea typeface="Calibri"/>
                <a:cs typeface="Calibri"/>
                <a:sym typeface="Calibri"/>
              </a:rPr>
              <a:t>impianti a biomassa </a:t>
            </a:r>
            <a:r>
              <a:rPr lang="it" sz="1100" dirty="0">
                <a:solidFill>
                  <a:schemeClr val="dk1"/>
                </a:solidFill>
                <a:latin typeface="Calibri"/>
                <a:ea typeface="Calibri"/>
                <a:cs typeface="Calibri"/>
                <a:sym typeface="Calibri"/>
              </a:rPr>
              <a:t>solida per una potenza complessiva di </a:t>
            </a:r>
            <a:r>
              <a:rPr lang="it" sz="1100" b="1" dirty="0">
                <a:solidFill>
                  <a:schemeClr val="dk1"/>
                </a:solidFill>
                <a:latin typeface="Calibri"/>
                <a:ea typeface="Calibri"/>
                <a:cs typeface="Calibri"/>
                <a:sym typeface="Calibri"/>
              </a:rPr>
              <a:t>38,3 MW elettrici </a:t>
            </a:r>
            <a:r>
              <a:rPr lang="it" sz="1100" dirty="0">
                <a:solidFill>
                  <a:schemeClr val="dk1"/>
                </a:solidFill>
                <a:latin typeface="Calibri"/>
                <a:ea typeface="Calibri"/>
                <a:cs typeface="Calibri"/>
                <a:sym typeface="Calibri"/>
              </a:rPr>
              <a:t>e </a:t>
            </a:r>
            <a:r>
              <a:rPr lang="it" sz="1100" b="1" dirty="0">
                <a:solidFill>
                  <a:schemeClr val="dk1"/>
                </a:solidFill>
                <a:latin typeface="Calibri"/>
                <a:ea typeface="Calibri"/>
                <a:cs typeface="Calibri"/>
                <a:sym typeface="Calibri"/>
              </a:rPr>
              <a:t>8,1 MW termici</a:t>
            </a:r>
            <a:r>
              <a:rPr lang="it" sz="1100" dirty="0">
                <a:solidFill>
                  <a:schemeClr val="dk1"/>
                </a:solidFill>
                <a:latin typeface="Calibri"/>
                <a:ea typeface="Calibri"/>
                <a:cs typeface="Calibri"/>
                <a:sym typeface="Calibri"/>
              </a:rPr>
              <a:t>.</a:t>
            </a:r>
            <a:endParaRPr dirty="0"/>
          </a:p>
        </p:txBody>
      </p:sp>
      <p:pic>
        <p:nvPicPr>
          <p:cNvPr id="266" name="Shape 266"/>
          <p:cNvPicPr preferRelativeResize="0"/>
          <p:nvPr/>
        </p:nvPicPr>
        <p:blipFill rotWithShape="1">
          <a:blip r:embed="rId3">
            <a:alphaModFix/>
          </a:blip>
          <a:srcRect l="21848" t="36013" r="26681" b="28283"/>
          <a:stretch/>
        </p:blipFill>
        <p:spPr>
          <a:xfrm>
            <a:off x="6263674" y="787025"/>
            <a:ext cx="2753130" cy="1909823"/>
          </a:xfrm>
          <a:prstGeom prst="rect">
            <a:avLst/>
          </a:prstGeom>
          <a:noFill/>
          <a:ln>
            <a:noFill/>
          </a:ln>
        </p:spPr>
      </p:pic>
      <p:graphicFrame>
        <p:nvGraphicFramePr>
          <p:cNvPr id="267" name="Shape 267"/>
          <p:cNvGraphicFramePr/>
          <p:nvPr>
            <p:extLst>
              <p:ext uri="{D42A27DB-BD31-4B8C-83A1-F6EECF244321}">
                <p14:modId xmlns:p14="http://schemas.microsoft.com/office/powerpoint/2010/main" val="1306297757"/>
              </p:ext>
            </p:extLst>
          </p:nvPr>
        </p:nvGraphicFramePr>
        <p:xfrm>
          <a:off x="5685450" y="2336800"/>
          <a:ext cx="1866900" cy="600075"/>
        </p:xfrm>
        <a:graphic>
          <a:graphicData uri="http://schemas.openxmlformats.org/drawingml/2006/table">
            <a:tbl>
              <a:tblPr>
                <a:noFill/>
                <a:tableStyleId>{F7525FA0-FA60-4E02-BAD6-67B6B974F2B7}</a:tableStyleId>
              </a:tblPr>
              <a:tblGrid>
                <a:gridCol w="333375"/>
                <a:gridCol w="1533525"/>
              </a:tblGrid>
              <a:tr h="200025">
                <a:tc>
                  <a:txBody>
                    <a:bodyPr/>
                    <a:lstStyle/>
                    <a:p>
                      <a:pPr marL="0" lvl="0" indent="0" rtl="0">
                        <a:spcBef>
                          <a:spcPts val="0"/>
                        </a:spcBef>
                        <a:spcAft>
                          <a:spcPts val="0"/>
                        </a:spcAft>
                        <a:buNone/>
                      </a:pPr>
                      <a:endParaRPr sz="7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F9000"/>
                    </a:solidFill>
                  </a:tcPr>
                </a:tc>
                <a:tc>
                  <a:txBody>
                    <a:bodyPr/>
                    <a:lstStyle/>
                    <a:p>
                      <a:pPr marL="0" lvl="0" indent="0" rtl="0">
                        <a:lnSpc>
                          <a:spcPct val="115000"/>
                        </a:lnSpc>
                        <a:spcBef>
                          <a:spcPts val="0"/>
                        </a:spcBef>
                        <a:spcAft>
                          <a:spcPts val="0"/>
                        </a:spcAft>
                        <a:buNone/>
                      </a:pPr>
                      <a:r>
                        <a:rPr lang="it" sz="700" dirty="0"/>
                        <a:t>impianti a bioliquidi</a:t>
                      </a:r>
                      <a:endParaRPr sz="7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200025">
                <a:tc>
                  <a:txBody>
                    <a:bodyPr/>
                    <a:lstStyle/>
                    <a:p>
                      <a:pPr marL="0" lvl="0" indent="0" rtl="0">
                        <a:spcBef>
                          <a:spcPts val="0"/>
                        </a:spcBef>
                        <a:spcAft>
                          <a:spcPts val="0"/>
                        </a:spcAft>
                        <a:buNone/>
                      </a:pPr>
                      <a:endParaRPr sz="7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C232"/>
                    </a:solidFill>
                  </a:tcPr>
                </a:tc>
                <a:tc>
                  <a:txBody>
                    <a:bodyPr/>
                    <a:lstStyle/>
                    <a:p>
                      <a:pPr marL="0" lvl="0" indent="0" rtl="0">
                        <a:lnSpc>
                          <a:spcPct val="115000"/>
                        </a:lnSpc>
                        <a:spcBef>
                          <a:spcPts val="0"/>
                        </a:spcBef>
                        <a:spcAft>
                          <a:spcPts val="0"/>
                        </a:spcAft>
                        <a:buNone/>
                      </a:pPr>
                      <a:r>
                        <a:rPr lang="it" sz="700" dirty="0"/>
                        <a:t>impianti a biogas</a:t>
                      </a:r>
                      <a:endParaRPr sz="7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200025">
                <a:tc>
                  <a:txBody>
                    <a:bodyPr/>
                    <a:lstStyle/>
                    <a:p>
                      <a:pPr marL="0" lvl="0" indent="0" rtl="0">
                        <a:spcBef>
                          <a:spcPts val="0"/>
                        </a:spcBef>
                        <a:spcAft>
                          <a:spcPts val="0"/>
                        </a:spcAft>
                        <a:buNone/>
                      </a:pPr>
                      <a:endParaRPr sz="70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90000"/>
                    </a:solidFill>
                  </a:tcPr>
                </a:tc>
                <a:tc>
                  <a:txBody>
                    <a:bodyPr/>
                    <a:lstStyle/>
                    <a:p>
                      <a:pPr marL="0" lvl="0" indent="0" rtl="0">
                        <a:lnSpc>
                          <a:spcPct val="115000"/>
                        </a:lnSpc>
                        <a:spcBef>
                          <a:spcPts val="0"/>
                        </a:spcBef>
                        <a:spcAft>
                          <a:spcPts val="0"/>
                        </a:spcAft>
                        <a:buNone/>
                      </a:pPr>
                      <a:r>
                        <a:rPr lang="it" sz="700" dirty="0"/>
                        <a:t>impianti a biomassa</a:t>
                      </a:r>
                      <a:endParaRPr sz="700" dirty="0"/>
                    </a:p>
                  </a:txBody>
                  <a:tcPr marL="28575" marR="28575" marT="19050" marB="1905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
        <p:nvSpPr>
          <p:cNvPr id="268" name="Shape 268"/>
          <p:cNvSpPr txBox="1"/>
          <p:nvPr/>
        </p:nvSpPr>
        <p:spPr>
          <a:xfrm>
            <a:off x="164450" y="4460525"/>
            <a:ext cx="8979600" cy="3870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r>
              <a:rPr lang="it" sz="1100">
                <a:solidFill>
                  <a:schemeClr val="dk1"/>
                </a:solidFill>
                <a:latin typeface="Calibri"/>
                <a:ea typeface="Calibri"/>
                <a:cs typeface="Calibri"/>
                <a:sym typeface="Calibri"/>
              </a:rPr>
              <a:t>Nelle due tabelle sono riportate i primi 10 Comuni per i biogas e le biomasse, per potenza elettrica, senza per questo esprimere parametri di merito. </a:t>
            </a:r>
            <a:endParaRPr>
              <a:solidFill>
                <a:schemeClr val="dk1"/>
              </a:solidFill>
            </a:endParaRPr>
          </a:p>
        </p:txBody>
      </p:sp>
      <p:sp>
        <p:nvSpPr>
          <p:cNvPr id="269" name="Shape 269"/>
          <p:cNvSpPr txBox="1"/>
          <p:nvPr/>
        </p:nvSpPr>
        <p:spPr>
          <a:xfrm>
            <a:off x="1901050" y="4212400"/>
            <a:ext cx="1757100" cy="3054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None/>
            </a:pPr>
            <a:r>
              <a:rPr lang="it" sz="900" i="1">
                <a:solidFill>
                  <a:schemeClr val="dk1"/>
                </a:solidFill>
                <a:latin typeface="Calibri"/>
                <a:ea typeface="Calibri"/>
                <a:cs typeface="Calibri"/>
                <a:sym typeface="Calibri"/>
              </a:rPr>
              <a:t>Comuni Rinnovabili, Sicilia 2018</a:t>
            </a:r>
            <a:endParaRPr sz="900" i="1">
              <a:solidFill>
                <a:schemeClr val="dk1"/>
              </a:solidFill>
              <a:latin typeface="Calibri"/>
              <a:ea typeface="Calibri"/>
              <a:cs typeface="Calibri"/>
              <a:sym typeface="Calibri"/>
            </a:endParaRPr>
          </a:p>
        </p:txBody>
      </p:sp>
      <p:sp>
        <p:nvSpPr>
          <p:cNvPr id="11" name="Ovale 10"/>
          <p:cNvSpPr/>
          <p:nvPr/>
        </p:nvSpPr>
        <p:spPr>
          <a:xfrm>
            <a:off x="8921505" y="786082"/>
            <a:ext cx="139670" cy="6316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7812206" y="696868"/>
            <a:ext cx="754250" cy="2293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311700" y="1093925"/>
            <a:ext cx="8520600" cy="35511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100" b="1">
                <a:solidFill>
                  <a:srgbClr val="000000"/>
                </a:solidFill>
                <a:latin typeface="Calibri"/>
                <a:ea typeface="Calibri"/>
                <a:cs typeface="Calibri"/>
                <a:sym typeface="Calibri"/>
              </a:rPr>
              <a:t>UN PIANO CLIMA ED ENERGIA PER UN FUTURO 100% RINNOVABILE</a:t>
            </a:r>
            <a:r>
              <a:rPr lang="it" sz="1100">
                <a:solidFill>
                  <a:srgbClr val="000000"/>
                </a:solidFill>
                <a:latin typeface="Calibri"/>
                <a:ea typeface="Calibri"/>
                <a:cs typeface="Calibri"/>
                <a:sym typeface="Calibri"/>
              </a:rPr>
              <a:t> </a:t>
            </a:r>
            <a:r>
              <a:rPr lang="it" sz="1100" b="1">
                <a:solidFill>
                  <a:srgbClr val="000000"/>
                </a:solidFill>
                <a:latin typeface="Calibri"/>
                <a:ea typeface="Calibri"/>
                <a:cs typeface="Calibri"/>
                <a:sym typeface="Calibri"/>
              </a:rPr>
              <a:t>PER LA REGIONE SICILIA</a:t>
            </a:r>
            <a:r>
              <a:rPr lang="it" sz="1100">
                <a:solidFill>
                  <a:srgbClr val="000000"/>
                </a:solidFill>
                <a:latin typeface="Calibri"/>
                <a:ea typeface="Calibri"/>
                <a:cs typeface="Calibri"/>
                <a:sym typeface="Calibri"/>
              </a:rPr>
              <a:t> per lo sviluppo delle rinnovabili e dell’efficienza energetica coerente con la Strategia Energetica Nazionale e con l’accordo di Parigi. Un piano in grado di far raggiungere alla Regione obiettivi ambiziosi al 2030 e di decarbonizzazione al 2050. Che faccia dell’adattamento e della mitigazione ai cambiamenti climatici una strategia di sviluppo economico e sociale per i territori, in grado di valorizzare le risorse e le bellezze regionali. </a:t>
            </a:r>
            <a:endParaRPr sz="11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1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b="1">
                <a:solidFill>
                  <a:srgbClr val="000000"/>
                </a:solidFill>
                <a:latin typeface="Calibri"/>
                <a:ea typeface="Calibri"/>
                <a:cs typeface="Calibri"/>
                <a:sym typeface="Calibri"/>
              </a:rPr>
              <a:t>REGOLE SEMPLICI E TRASPARENTI per l’approvazione dei progetti da fonti rinnovabili. </a:t>
            </a:r>
            <a:r>
              <a:rPr lang="it" sz="1100">
                <a:solidFill>
                  <a:srgbClr val="000000"/>
                </a:solidFill>
                <a:latin typeface="Calibri"/>
                <a:ea typeface="Calibri"/>
                <a:cs typeface="Calibri"/>
                <a:sym typeface="Calibri"/>
              </a:rPr>
              <a:t>Gli obiettivi energetici e climatici possono essere raggiunti solo introducendo nuove politiche di spinta agli investimenti. L’incertezza delle procedure e i tempi non certi oggi sono una delle principali barriere alla diffusione delle fonti rinnovabili. Le difficoltà riguardano interventi piccoli e grandi, che si aggiungono alla burocrazia, ai limiti posti dalle linee guida nazionali e veti dalle soprintendenze (che spesso evidenziano una vera e propria ossessione nei confronti dell’eolico). </a:t>
            </a:r>
            <a:endParaRPr sz="1100" b="1">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1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b="1">
                <a:solidFill>
                  <a:srgbClr val="000000"/>
                </a:solidFill>
                <a:latin typeface="Calibri"/>
                <a:ea typeface="Calibri"/>
                <a:cs typeface="Calibri"/>
                <a:sym typeface="Calibri"/>
              </a:rPr>
              <a:t>INCENTIVI ALL’AUTOPRODUZIONE</a:t>
            </a:r>
            <a:r>
              <a:rPr lang="it" sz="1100">
                <a:solidFill>
                  <a:srgbClr val="000000"/>
                </a:solidFill>
                <a:latin typeface="Calibri"/>
                <a:ea typeface="Calibri"/>
                <a:cs typeface="Calibri"/>
                <a:sym typeface="Calibri"/>
              </a:rPr>
              <a:t> per raggiungere gli obiettivi di autosufficienza energetica è necessario promuovere un ruolo attivo dei cittadini, famiglie ma anche delle piccole imprese. Incentivare tutte le forme di autoproduzione da fonti rinnovabili da parte di aziende, cittadini, enti locali al fine di stimolare lo sviluppo di un nuovo sistema energetico e portare vantaggi diretti alle famiglie. </a:t>
            </a:r>
            <a:endParaRPr sz="11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10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b="1">
                <a:solidFill>
                  <a:srgbClr val="000000"/>
                </a:solidFill>
                <a:latin typeface="Calibri"/>
                <a:ea typeface="Calibri"/>
                <a:cs typeface="Calibri"/>
                <a:sym typeface="Calibri"/>
              </a:rPr>
              <a:t>RECUPERO DEL PATRIMONIO EDILIZIO</a:t>
            </a:r>
            <a:r>
              <a:rPr lang="it" sz="1100">
                <a:solidFill>
                  <a:srgbClr val="000000"/>
                </a:solidFill>
                <a:latin typeface="Calibri"/>
                <a:ea typeface="Calibri"/>
                <a:cs typeface="Calibri"/>
                <a:sym typeface="Calibri"/>
              </a:rPr>
              <a:t> L’efficienza energetica gioca un ruolo fondamentale, non solo in termini energetici ma anche per la qualità di vita delle famiglie. E’ necessario un piano di riqualificazione del patrimonio edilizio pubblico e privato, accompagnato da un'importante campagna di comunicazione sulle occasioni offerte dagli incentivi statale dell’Ecobonus e del Sismabonus.</a:t>
            </a:r>
            <a:endParaRPr/>
          </a:p>
        </p:txBody>
      </p:sp>
      <p:sp>
        <p:nvSpPr>
          <p:cNvPr id="275" name="Shape 275"/>
          <p:cNvSpPr txBox="1">
            <a:spLocks noGrp="1"/>
          </p:cNvSpPr>
          <p:nvPr>
            <p:ph type="title"/>
          </p:nvPr>
        </p:nvSpPr>
        <p:spPr>
          <a:xfrm>
            <a:off x="311700" y="49850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it" sz="2400" b="1">
                <a:latin typeface="Calibri"/>
                <a:ea typeface="Calibri"/>
                <a:cs typeface="Calibri"/>
                <a:sym typeface="Calibri"/>
              </a:rPr>
              <a:t>LE PROPOSTE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311700" y="963275"/>
            <a:ext cx="8520600" cy="39033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it" sz="1100" b="1">
                <a:solidFill>
                  <a:schemeClr val="dk1"/>
                </a:solidFill>
                <a:latin typeface="Calibri"/>
                <a:ea typeface="Calibri"/>
                <a:cs typeface="Calibri"/>
                <a:sym typeface="Calibri"/>
              </a:rPr>
              <a:t>I COMUNI PROTAGONISTI NELLA SPINTA ALL’INNOVAZIONE ENERGETICA </a:t>
            </a:r>
            <a:r>
              <a:rPr lang="it" sz="1100">
                <a:solidFill>
                  <a:schemeClr val="dk1"/>
                </a:solidFill>
                <a:latin typeface="Calibri"/>
                <a:ea typeface="Calibri"/>
                <a:cs typeface="Calibri"/>
                <a:sym typeface="Calibri"/>
              </a:rPr>
              <a:t>Sono le città il campo di sperimentazione di un nuovo modello energetico sempre più distribuito, efficiente e da fonti rinnovabili e in Europa queste sono protagoniste di interessanti innovazioni che stanno consentendo di realizzare rilevantissimi risultati di riduzione delle emissioni di CO2 e dell’inquinamento, oltre che la creazione di posti di lavoro. Riqualificazione energetica del patrimonio edilizio pubblico e privato, spinta alle fonti rinnovabili, innovazione, mobilità sostenibile, le chiavi su cui puntare per muovere progetti ambiziosi e coinvolgere anche le utility, controllate dai Comuni, in attività davvero nell’interesse generale. </a:t>
            </a:r>
            <a:endParaRPr sz="1100">
              <a:solidFill>
                <a:schemeClr val="dk1"/>
              </a:solidFill>
              <a:latin typeface="Calibri"/>
              <a:ea typeface="Calibri"/>
              <a:cs typeface="Calibri"/>
              <a:sym typeface="Calibri"/>
            </a:endParaRPr>
          </a:p>
          <a:p>
            <a:pPr marL="0" lvl="0" indent="0" algn="just" rtl="0">
              <a:lnSpc>
                <a:spcPct val="100000"/>
              </a:lnSpc>
              <a:spcBef>
                <a:spcPts val="0"/>
              </a:spcBef>
              <a:spcAft>
                <a:spcPts val="0"/>
              </a:spcAft>
              <a:buNone/>
            </a:pPr>
            <a:endParaRPr sz="1100">
              <a:solidFill>
                <a:schemeClr val="dk1"/>
              </a:solidFill>
              <a:latin typeface="Calibri"/>
              <a:ea typeface="Calibri"/>
              <a:cs typeface="Calibri"/>
              <a:sym typeface="Calibri"/>
            </a:endParaRPr>
          </a:p>
          <a:p>
            <a:pPr marL="0" lvl="0" indent="0" algn="just" rtl="0">
              <a:lnSpc>
                <a:spcPct val="100000"/>
              </a:lnSpc>
              <a:spcBef>
                <a:spcPts val="0"/>
              </a:spcBef>
              <a:spcAft>
                <a:spcPts val="0"/>
              </a:spcAft>
              <a:buNone/>
            </a:pPr>
            <a:r>
              <a:rPr lang="it" sz="1100" b="1">
                <a:solidFill>
                  <a:schemeClr val="dk1"/>
                </a:solidFill>
                <a:latin typeface="Calibri"/>
                <a:ea typeface="Calibri"/>
                <a:cs typeface="Calibri"/>
                <a:sym typeface="Calibri"/>
              </a:rPr>
              <a:t>PIANO PER LA MOBILITÀ’ SOSTENIBILE</a:t>
            </a:r>
            <a:r>
              <a:rPr lang="it" sz="1100">
                <a:solidFill>
                  <a:schemeClr val="dk1"/>
                </a:solidFill>
                <a:latin typeface="Calibri"/>
                <a:ea typeface="Calibri"/>
                <a:cs typeface="Calibri"/>
                <a:sym typeface="Calibri"/>
              </a:rPr>
              <a:t> in grado di far attraversare la Sicilia in treno, in tram nelle principali città, elettrica, ciclabile, intermodale anche grazie alla micromobilità, per le aree urbane. Biometano per i trasporti pesanti, collegamenti con le isole. Questo il futuro della mobilità siciliana per la quale serve un piano di sviluppo e di investimenti</a:t>
            </a:r>
            <a:endParaRPr sz="110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just" rtl="0">
              <a:lnSpc>
                <a:spcPct val="100000"/>
              </a:lnSpc>
              <a:spcBef>
                <a:spcPts val="0"/>
              </a:spcBef>
              <a:spcAft>
                <a:spcPts val="0"/>
              </a:spcAft>
              <a:buNone/>
            </a:pPr>
            <a:r>
              <a:rPr lang="it" sz="1100" b="1">
                <a:solidFill>
                  <a:schemeClr val="dk1"/>
                </a:solidFill>
                <a:latin typeface="Calibri"/>
                <a:ea typeface="Calibri"/>
                <a:cs typeface="Calibri"/>
                <a:sym typeface="Calibri"/>
              </a:rPr>
              <a:t>OBIETTIVO 100% RINNOVABILE</a:t>
            </a:r>
            <a:r>
              <a:rPr lang="it" sz="1100">
                <a:solidFill>
                  <a:schemeClr val="dk1"/>
                </a:solidFill>
                <a:latin typeface="Calibri"/>
                <a:ea typeface="Calibri"/>
                <a:cs typeface="Calibri"/>
                <a:sym typeface="Calibri"/>
              </a:rPr>
              <a:t> nelle piccole isole siciliane, le isole minore sono i luoghi perfetti per sviluppare da subito sistemi energetici 100% rinnovabili e rendere finalmente libere le piccole isole dai vecchi impianti inquinanti e costosi. Oggi non esistono limiti tecnologici e tanti esempi in giro per il mondo dimostrano che questo obiettivo è già possibile </a:t>
            </a:r>
            <a:endParaRPr sz="1100">
              <a:solidFill>
                <a:schemeClr val="dk1"/>
              </a:solidFill>
              <a:latin typeface="Calibri"/>
              <a:ea typeface="Calibri"/>
              <a:cs typeface="Calibri"/>
              <a:sym typeface="Calibri"/>
            </a:endParaRPr>
          </a:p>
          <a:p>
            <a:pPr marL="0" lvl="0" indent="0" algn="just" rtl="0">
              <a:lnSpc>
                <a:spcPct val="100000"/>
              </a:lnSpc>
              <a:spcBef>
                <a:spcPts val="0"/>
              </a:spcBef>
              <a:spcAft>
                <a:spcPts val="0"/>
              </a:spcAft>
              <a:buNone/>
            </a:pPr>
            <a:endParaRPr sz="1100">
              <a:solidFill>
                <a:schemeClr val="dk1"/>
              </a:solidFill>
              <a:latin typeface="Calibri"/>
              <a:ea typeface="Calibri"/>
              <a:cs typeface="Calibri"/>
              <a:sym typeface="Calibri"/>
            </a:endParaRPr>
          </a:p>
          <a:p>
            <a:pPr marL="0" lvl="0" indent="0" algn="just" rtl="0">
              <a:lnSpc>
                <a:spcPct val="100000"/>
              </a:lnSpc>
              <a:spcBef>
                <a:spcPts val="0"/>
              </a:spcBef>
              <a:spcAft>
                <a:spcPts val="0"/>
              </a:spcAft>
              <a:buNone/>
            </a:pPr>
            <a:r>
              <a:rPr lang="it" sz="1100" b="1">
                <a:solidFill>
                  <a:schemeClr val="dk1"/>
                </a:solidFill>
                <a:latin typeface="Calibri"/>
                <a:ea typeface="Calibri"/>
                <a:cs typeface="Calibri"/>
                <a:sym typeface="Calibri"/>
              </a:rPr>
              <a:t>RICONVERSIONE, RICERCA E SVILUPPO</a:t>
            </a:r>
            <a:r>
              <a:rPr lang="it" sz="1100">
                <a:solidFill>
                  <a:schemeClr val="dk1"/>
                </a:solidFill>
                <a:latin typeface="Calibri"/>
                <a:ea typeface="Calibri"/>
                <a:cs typeface="Calibri"/>
                <a:sym typeface="Calibri"/>
              </a:rPr>
              <a:t> a partire dal dotarsi di un Istituto regionale di ricerca, formazione e indirizzo sullo sviluppo delle fonti rinnovabili e sulla bioeconomia con l’obiettivo di guidare Regione e degli Enti locali nella transizione energetica, ma anche per guidare e spingere le bonifiche di veri siti produttivi e la riconversione delle raffinerie ad esempio in moderni sistemi di produzione e stoccaggio dell’energia a supporto di un nuovo sistema energetico sempre più smart e distribuito. </a:t>
            </a:r>
            <a:endParaRPr sz="1100">
              <a:solidFill>
                <a:schemeClr val="dk1"/>
              </a:solidFill>
              <a:latin typeface="Calibri"/>
              <a:ea typeface="Calibri"/>
              <a:cs typeface="Calibri"/>
              <a:sym typeface="Calibri"/>
            </a:endParaRPr>
          </a:p>
          <a:p>
            <a:pPr marL="0" lvl="0" indent="0" algn="just" rtl="0">
              <a:lnSpc>
                <a:spcPct val="100000"/>
              </a:lnSpc>
              <a:spcBef>
                <a:spcPts val="0"/>
              </a:spcBef>
              <a:spcAft>
                <a:spcPts val="0"/>
              </a:spcAft>
              <a:buNone/>
            </a:pPr>
            <a:endParaRPr sz="110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b="1">
                <a:solidFill>
                  <a:schemeClr val="dk1"/>
                </a:solidFill>
                <a:latin typeface="Calibri"/>
                <a:ea typeface="Calibri"/>
                <a:cs typeface="Calibri"/>
                <a:sym typeface="Calibri"/>
              </a:rPr>
              <a:t>STOP ALLE FONTI FOSSILI</a:t>
            </a:r>
            <a:r>
              <a:rPr lang="it" sz="1100">
                <a:solidFill>
                  <a:schemeClr val="dk1"/>
                </a:solidFill>
                <a:latin typeface="Calibri"/>
                <a:ea typeface="Calibri"/>
                <a:cs typeface="Calibri"/>
                <a:sym typeface="Calibri"/>
              </a:rPr>
              <a:t> e quindi alle estrazioni di petrolio e gas, in mare e su terraferma e alle nuove centrali fossili.</a:t>
            </a:r>
            <a:endParaRPr sz="1200">
              <a:solidFill>
                <a:srgbClr val="000000"/>
              </a:solidFill>
              <a:latin typeface="Calibri"/>
              <a:ea typeface="Calibri"/>
              <a:cs typeface="Calibri"/>
              <a:sym typeface="Calibri"/>
            </a:endParaRPr>
          </a:p>
        </p:txBody>
      </p:sp>
      <p:sp>
        <p:nvSpPr>
          <p:cNvPr id="281" name="Shape 2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LE PROPOSTE</a:t>
            </a:r>
            <a:endParaRPr sz="2400" b="1">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LE BUONE PRATICHE</a:t>
            </a:r>
            <a:endParaRPr sz="2400" b="1">
              <a:latin typeface="Calibri"/>
              <a:ea typeface="Calibri"/>
              <a:cs typeface="Calibri"/>
              <a:sym typeface="Calibri"/>
            </a:endParaRPr>
          </a:p>
        </p:txBody>
      </p:sp>
      <p:sp>
        <p:nvSpPr>
          <p:cNvPr id="287" name="Shape 287"/>
          <p:cNvSpPr txBox="1">
            <a:spLocks noGrp="1"/>
          </p:cNvSpPr>
          <p:nvPr>
            <p:ph type="body" idx="1"/>
          </p:nvPr>
        </p:nvSpPr>
        <p:spPr>
          <a:xfrm>
            <a:off x="279900" y="1017725"/>
            <a:ext cx="3614700" cy="3554400"/>
          </a:xfrm>
          <a:prstGeom prst="rect">
            <a:avLst/>
          </a:prstGeom>
        </p:spPr>
        <p:txBody>
          <a:bodyPr spcFirstLastPara="1" wrap="square" lIns="91425" tIns="91425" rIns="91425" bIns="91425" anchor="t" anchorCtr="0">
            <a:noAutofit/>
          </a:bodyPr>
          <a:lstStyle/>
          <a:p>
            <a:pPr marL="0" lvl="0" indent="0" algn="just" rtl="0">
              <a:lnSpc>
                <a:spcPct val="107916"/>
              </a:lnSpc>
              <a:spcBef>
                <a:spcPts val="0"/>
              </a:spcBef>
              <a:spcAft>
                <a:spcPts val="0"/>
              </a:spcAft>
              <a:buClr>
                <a:schemeClr val="dk1"/>
              </a:buClr>
              <a:buSzPts val="1100"/>
              <a:buFont typeface="Arial"/>
              <a:buNone/>
            </a:pPr>
            <a:r>
              <a:rPr lang="it" sz="1400" b="1">
                <a:solidFill>
                  <a:srgbClr val="000000"/>
                </a:solidFill>
                <a:latin typeface="Calibri"/>
                <a:ea typeface="Calibri"/>
                <a:cs typeface="Calibri"/>
                <a:sym typeface="Calibri"/>
              </a:rPr>
              <a:t>Azienda Agrituristica Monaco di Mezzo</a:t>
            </a:r>
            <a:endParaRPr sz="1400" b="1">
              <a:solidFill>
                <a:srgbClr val="000000"/>
              </a:solidFill>
              <a:latin typeface="Calibri"/>
              <a:ea typeface="Calibri"/>
              <a:cs typeface="Calibri"/>
              <a:sym typeface="Calibri"/>
            </a:endParaRPr>
          </a:p>
          <a:p>
            <a:pPr marL="0" lvl="0" indent="0" algn="just" rtl="0">
              <a:lnSpc>
                <a:spcPct val="107916"/>
              </a:lnSpc>
              <a:spcBef>
                <a:spcPts val="800"/>
              </a:spcBef>
              <a:spcAft>
                <a:spcPts val="0"/>
              </a:spcAft>
              <a:buNone/>
            </a:pPr>
            <a:r>
              <a:rPr lang="it" sz="1100">
                <a:solidFill>
                  <a:schemeClr val="dk1"/>
                </a:solidFill>
                <a:latin typeface="Calibri"/>
                <a:ea typeface="Calibri"/>
                <a:cs typeface="Calibri"/>
                <a:sym typeface="Calibri"/>
              </a:rPr>
              <a:t>Situata nella omonima Contrada a </a:t>
            </a:r>
            <a:r>
              <a:rPr lang="it" sz="1100" b="1">
                <a:solidFill>
                  <a:schemeClr val="dk1"/>
                </a:solidFill>
                <a:latin typeface="Calibri"/>
                <a:ea typeface="Calibri"/>
                <a:cs typeface="Calibri"/>
                <a:sym typeface="Calibri"/>
              </a:rPr>
              <a:t>Ciolino Resuttano</a:t>
            </a:r>
            <a:r>
              <a:rPr lang="it" sz="1100">
                <a:solidFill>
                  <a:schemeClr val="dk1"/>
                </a:solidFill>
                <a:latin typeface="Calibri"/>
                <a:ea typeface="Calibri"/>
                <a:cs typeface="Calibri"/>
                <a:sym typeface="Calibri"/>
              </a:rPr>
              <a:t>, Caltanissetta, si trova al  centro di una valle particolarmente vocata per la coltivazione del grano duro e l’attività aziendale è rivolta alla produzione di cereali. Particolare attenzione e rispetto ai temi ambientali e della sostenibilità, scegliendo la </a:t>
            </a:r>
            <a:r>
              <a:rPr lang="it" sz="1100" b="1">
                <a:solidFill>
                  <a:schemeClr val="dk1"/>
                </a:solidFill>
                <a:latin typeface="Calibri"/>
                <a:ea typeface="Calibri"/>
                <a:cs typeface="Calibri"/>
                <a:sym typeface="Calibri"/>
              </a:rPr>
              <a:t>fonte eolica, il solare e la legna</a:t>
            </a:r>
            <a:r>
              <a:rPr lang="it" sz="1100">
                <a:solidFill>
                  <a:schemeClr val="dk1"/>
                </a:solidFill>
                <a:latin typeface="Calibri"/>
                <a:ea typeface="Calibri"/>
                <a:cs typeface="Calibri"/>
                <a:sym typeface="Calibri"/>
              </a:rPr>
              <a:t> prodotta nel bosco aziendale di 80 ettari, </a:t>
            </a:r>
            <a:r>
              <a:rPr lang="it" sz="1100" b="1">
                <a:solidFill>
                  <a:schemeClr val="dk1"/>
                </a:solidFill>
                <a:latin typeface="Calibri"/>
                <a:ea typeface="Calibri"/>
                <a:cs typeface="Calibri"/>
                <a:sym typeface="Calibri"/>
              </a:rPr>
              <a:t>per soddisfare tutti i fabbisogni energetici elettrici e termici </a:t>
            </a:r>
            <a:r>
              <a:rPr lang="it" sz="1100">
                <a:solidFill>
                  <a:schemeClr val="dk1"/>
                </a:solidFill>
                <a:latin typeface="Calibri"/>
                <a:ea typeface="Calibri"/>
                <a:cs typeface="Calibri"/>
                <a:sym typeface="Calibri"/>
              </a:rPr>
              <a:t>dell’azienda. Nel 2016 è stato infatti attivato un </a:t>
            </a:r>
            <a:r>
              <a:rPr lang="it" sz="1100" b="1">
                <a:solidFill>
                  <a:schemeClr val="dk1"/>
                </a:solidFill>
                <a:latin typeface="Calibri"/>
                <a:ea typeface="Calibri"/>
                <a:cs typeface="Calibri"/>
                <a:sym typeface="Calibri"/>
              </a:rPr>
              <a:t>impianto di biogas da 100 kW</a:t>
            </a:r>
            <a:r>
              <a:rPr lang="it" sz="1100">
                <a:solidFill>
                  <a:schemeClr val="dk1"/>
                </a:solidFill>
                <a:latin typeface="Calibri"/>
                <a:ea typeface="Calibri"/>
                <a:cs typeface="Calibri"/>
                <a:sym typeface="Calibri"/>
              </a:rPr>
              <a:t> in grado di valorizzare scarti e sottoprodotti delle produzioni aziendali. </a:t>
            </a:r>
            <a:endParaRPr sz="1100">
              <a:solidFill>
                <a:schemeClr val="dk1"/>
              </a:solidFill>
              <a:latin typeface="Calibri"/>
              <a:ea typeface="Calibri"/>
              <a:cs typeface="Calibri"/>
              <a:sym typeface="Calibri"/>
            </a:endParaRPr>
          </a:p>
          <a:p>
            <a:pPr marL="0" lvl="0" indent="0" algn="just" rtl="0">
              <a:lnSpc>
                <a:spcPct val="107916"/>
              </a:lnSpc>
              <a:spcBef>
                <a:spcPts val="0"/>
              </a:spcBef>
              <a:spcAft>
                <a:spcPts val="0"/>
              </a:spcAft>
              <a:buClr>
                <a:schemeClr val="dk1"/>
              </a:buClr>
              <a:buSzPts val="1100"/>
              <a:buFont typeface="Arial"/>
              <a:buNone/>
            </a:pPr>
            <a:r>
              <a:rPr lang="it" sz="1100">
                <a:solidFill>
                  <a:schemeClr val="dk1"/>
                </a:solidFill>
                <a:latin typeface="Calibri"/>
                <a:ea typeface="Calibri"/>
                <a:cs typeface="Calibri"/>
                <a:sym typeface="Calibri"/>
              </a:rPr>
              <a:t>Metodi di produzione biologici e certificati. L’agriturismo utilizza infatti solo concimi naturali e gli animali degli allevamenti, bovini e ovini,  possono pascolare allo stato brado nutrendosi dell’erba dei pascoli attorno all’azienda, non subendo stress di alcun tipo. </a:t>
            </a:r>
            <a:endParaRPr sz="1100">
              <a:solidFill>
                <a:schemeClr val="dk1"/>
              </a:solidFill>
              <a:latin typeface="Calibri"/>
              <a:ea typeface="Calibri"/>
              <a:cs typeface="Calibri"/>
              <a:sym typeface="Calibri"/>
            </a:endParaRPr>
          </a:p>
          <a:p>
            <a:pPr marL="0" lvl="0" indent="0">
              <a:spcBef>
                <a:spcPts val="0"/>
              </a:spcBef>
              <a:spcAft>
                <a:spcPts val="1600"/>
              </a:spcAft>
              <a:buNone/>
            </a:pPr>
            <a:endParaRPr/>
          </a:p>
        </p:txBody>
      </p:sp>
      <p:pic>
        <p:nvPicPr>
          <p:cNvPr id="288" name="Shape 288"/>
          <p:cNvPicPr preferRelativeResize="0"/>
          <p:nvPr/>
        </p:nvPicPr>
        <p:blipFill rotWithShape="1">
          <a:blip r:embed="rId3">
            <a:alphaModFix/>
          </a:blip>
          <a:srcRect t="21805" b="27869"/>
          <a:stretch/>
        </p:blipFill>
        <p:spPr>
          <a:xfrm>
            <a:off x="4019400" y="1181187"/>
            <a:ext cx="4868849" cy="1633038"/>
          </a:xfrm>
          <a:prstGeom prst="rect">
            <a:avLst/>
          </a:prstGeom>
          <a:noFill/>
          <a:ln>
            <a:noFill/>
          </a:ln>
        </p:spPr>
      </p:pic>
      <p:pic>
        <p:nvPicPr>
          <p:cNvPr id="289" name="Shape 289"/>
          <p:cNvPicPr preferRelativeResize="0"/>
          <p:nvPr/>
        </p:nvPicPr>
        <p:blipFill rotWithShape="1">
          <a:blip r:embed="rId4">
            <a:alphaModFix/>
          </a:blip>
          <a:srcRect t="32464" b="29071"/>
          <a:stretch/>
        </p:blipFill>
        <p:spPr>
          <a:xfrm>
            <a:off x="4019400" y="3042825"/>
            <a:ext cx="4868849" cy="14229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4944750" y="1152475"/>
            <a:ext cx="3887400" cy="3339300"/>
          </a:xfrm>
          <a:prstGeom prst="rect">
            <a:avLst/>
          </a:prstGeom>
        </p:spPr>
        <p:txBody>
          <a:bodyPr spcFirstLastPara="1" wrap="square" lIns="91425" tIns="91425" rIns="91425" bIns="91425" anchor="t" anchorCtr="0">
            <a:noAutofit/>
          </a:bodyPr>
          <a:lstStyle/>
          <a:p>
            <a:pPr marL="0" lvl="0" indent="0" algn="just">
              <a:lnSpc>
                <a:spcPct val="100000"/>
              </a:lnSpc>
              <a:buClr>
                <a:schemeClr val="dk1"/>
              </a:buClr>
              <a:buSzPts val="1100"/>
              <a:buNone/>
            </a:pPr>
            <a:r>
              <a:rPr lang="it" sz="1400" b="1" dirty="0">
                <a:solidFill>
                  <a:srgbClr val="000000"/>
                </a:solidFill>
                <a:latin typeface="Calibri"/>
                <a:ea typeface="Calibri"/>
                <a:cs typeface="Calibri"/>
                <a:sym typeface="Calibri"/>
              </a:rPr>
              <a:t>Azienda Bioagricola Bagol’Area</a:t>
            </a:r>
            <a:endParaRPr sz="1400" b="1" dirty="0">
              <a:solidFill>
                <a:srgbClr val="000000"/>
              </a:solidFill>
              <a:latin typeface="Calibri"/>
              <a:ea typeface="Calibri"/>
              <a:cs typeface="Calibri"/>
              <a:sym typeface="Calibri"/>
            </a:endParaRPr>
          </a:p>
          <a:p>
            <a:pPr marL="0" lvl="0" indent="0" algn="just" rtl="0">
              <a:lnSpc>
                <a:spcPct val="100000"/>
              </a:lnSpc>
              <a:spcBef>
                <a:spcPts val="100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Nata da un progetto di recupero del territorio </a:t>
            </a:r>
            <a:r>
              <a:rPr lang="it" sz="1100" dirty="0">
                <a:solidFill>
                  <a:schemeClr val="dk1"/>
                </a:solidFill>
                <a:highlight>
                  <a:srgbClr val="FFFFFF"/>
                </a:highlight>
                <a:latin typeface="Calibri"/>
                <a:ea typeface="Calibri"/>
                <a:cs typeface="Calibri"/>
                <a:sym typeface="Calibri"/>
              </a:rPr>
              <a:t>sulla verde collina di Santa Venera, sul versante orientale dell’Etna. </a:t>
            </a:r>
            <a:r>
              <a:rPr lang="it" sz="1100" dirty="0">
                <a:solidFill>
                  <a:schemeClr val="dk1"/>
                </a:solidFill>
                <a:latin typeface="Calibri"/>
                <a:ea typeface="Calibri"/>
                <a:cs typeface="Calibri"/>
                <a:sym typeface="Calibri"/>
              </a:rPr>
              <a:t>Diverse le caratteristiche di sostenibilità: recupero del paesaggio volto all’aumento della biodiversità, ripiantumazione colture agricole e boschive autoctone, efficientamento delle strutture con utilizzo materiali eco-compatibili, valorizzando tecniche tradizionali e maestranze locali, utilizzo di impianti alimentati da energie rinnovabili.</a:t>
            </a:r>
            <a:endParaRPr sz="1100" dirty="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Il </a:t>
            </a:r>
            <a:r>
              <a:rPr lang="it" sz="1100" b="1" dirty="0">
                <a:solidFill>
                  <a:schemeClr val="dk1"/>
                </a:solidFill>
                <a:latin typeface="Calibri"/>
                <a:ea typeface="Calibri"/>
                <a:cs typeface="Calibri"/>
                <a:sym typeface="Calibri"/>
              </a:rPr>
              <a:t>95% del fabbisogno energetico</a:t>
            </a:r>
            <a:r>
              <a:rPr lang="it" sz="1100" dirty="0">
                <a:solidFill>
                  <a:schemeClr val="dk1"/>
                </a:solidFill>
                <a:latin typeface="Calibri"/>
                <a:ea typeface="Calibri"/>
                <a:cs typeface="Calibri"/>
                <a:sym typeface="Calibri"/>
              </a:rPr>
              <a:t> è coperto attraverso una </a:t>
            </a:r>
            <a:r>
              <a:rPr lang="it" sz="1100" b="1" dirty="0">
                <a:solidFill>
                  <a:schemeClr val="dk1"/>
                </a:solidFill>
                <a:latin typeface="Calibri"/>
                <a:ea typeface="Calibri"/>
                <a:cs typeface="Calibri"/>
                <a:sym typeface="Calibri"/>
              </a:rPr>
              <a:t>rete di teleriscaldamento</a:t>
            </a:r>
            <a:r>
              <a:rPr lang="it" sz="1100" dirty="0">
                <a:solidFill>
                  <a:schemeClr val="dk1"/>
                </a:solidFill>
                <a:latin typeface="Calibri"/>
                <a:ea typeface="Calibri"/>
                <a:cs typeface="Calibri"/>
                <a:sym typeface="Calibri"/>
              </a:rPr>
              <a:t> alimentato da un impianto biomassa da </a:t>
            </a:r>
            <a:r>
              <a:rPr lang="it" sz="1100" b="1" dirty="0">
                <a:solidFill>
                  <a:schemeClr val="dk1"/>
                </a:solidFill>
                <a:latin typeface="Calibri"/>
                <a:ea typeface="Calibri"/>
                <a:cs typeface="Calibri"/>
                <a:sym typeface="Calibri"/>
              </a:rPr>
              <a:t>120 kW</a:t>
            </a:r>
            <a:r>
              <a:rPr lang="it" sz="1100" dirty="0">
                <a:solidFill>
                  <a:schemeClr val="dk1"/>
                </a:solidFill>
                <a:latin typeface="Calibri"/>
                <a:ea typeface="Calibri"/>
                <a:cs typeface="Calibri"/>
                <a:sym typeface="Calibri"/>
              </a:rPr>
              <a:t> che impiega gli scarti provenienti dalla manutenzione del bosco e dalle lavorazioni agricole. Inoltre </a:t>
            </a:r>
            <a:r>
              <a:rPr lang="it" sz="1100" b="1" dirty="0">
                <a:solidFill>
                  <a:schemeClr val="dk1"/>
                </a:solidFill>
                <a:latin typeface="Calibri"/>
                <a:ea typeface="Calibri"/>
                <a:cs typeface="Calibri"/>
                <a:sym typeface="Calibri"/>
              </a:rPr>
              <a:t>150 mq</a:t>
            </a:r>
            <a:r>
              <a:rPr lang="it" sz="1100" dirty="0">
                <a:solidFill>
                  <a:schemeClr val="dk1"/>
                </a:solidFill>
                <a:latin typeface="Calibri"/>
                <a:ea typeface="Calibri"/>
                <a:cs typeface="Calibri"/>
                <a:sym typeface="Calibri"/>
              </a:rPr>
              <a:t> di pannelli </a:t>
            </a:r>
            <a:r>
              <a:rPr lang="it" sz="1100" b="1" dirty="0">
                <a:solidFill>
                  <a:schemeClr val="dk1"/>
                </a:solidFill>
                <a:latin typeface="Calibri"/>
                <a:ea typeface="Calibri"/>
                <a:cs typeface="Calibri"/>
                <a:sym typeface="Calibri"/>
              </a:rPr>
              <a:t>solari termici</a:t>
            </a:r>
            <a:r>
              <a:rPr lang="it" sz="1100" dirty="0">
                <a:solidFill>
                  <a:schemeClr val="dk1"/>
                </a:solidFill>
                <a:latin typeface="Calibri"/>
                <a:ea typeface="Calibri"/>
                <a:cs typeface="Calibri"/>
                <a:sym typeface="Calibri"/>
              </a:rPr>
              <a:t>, 7 dei quali connessi ad una caldaia garantiscono il riscaldamento degli ambienti e la produzione di acqua calda. Un </a:t>
            </a:r>
            <a:r>
              <a:rPr lang="it" sz="1100" b="1" dirty="0">
                <a:solidFill>
                  <a:schemeClr val="dk1"/>
                </a:solidFill>
                <a:latin typeface="Calibri"/>
                <a:ea typeface="Calibri"/>
                <a:cs typeface="Calibri"/>
                <a:sym typeface="Calibri"/>
              </a:rPr>
              <a:t>impianto fotovoltaico</a:t>
            </a:r>
            <a:r>
              <a:rPr lang="it" sz="1100" dirty="0">
                <a:solidFill>
                  <a:schemeClr val="dk1"/>
                </a:solidFill>
                <a:latin typeface="Calibri"/>
                <a:ea typeface="Calibri"/>
                <a:cs typeface="Calibri"/>
                <a:sym typeface="Calibri"/>
              </a:rPr>
              <a:t> da </a:t>
            </a:r>
            <a:r>
              <a:rPr lang="it" sz="1100" b="1" dirty="0">
                <a:solidFill>
                  <a:schemeClr val="dk1"/>
                </a:solidFill>
                <a:latin typeface="Calibri"/>
                <a:ea typeface="Calibri"/>
                <a:cs typeface="Calibri"/>
                <a:sym typeface="Calibri"/>
              </a:rPr>
              <a:t>12 kW</a:t>
            </a:r>
            <a:r>
              <a:rPr lang="it" sz="1100" dirty="0">
                <a:solidFill>
                  <a:schemeClr val="dk1"/>
                </a:solidFill>
                <a:latin typeface="Calibri"/>
                <a:ea typeface="Calibri"/>
                <a:cs typeface="Calibri"/>
                <a:sym typeface="Calibri"/>
              </a:rPr>
              <a:t> di potenza garantisce anche la produzione di energia elettrica. Sono presenti anche veicoli elettrici a disposizione di ospiti e residenti, oltre che un impianto di fitodepurazione.</a:t>
            </a:r>
            <a:endParaRPr sz="1100" dirty="0">
              <a:latin typeface="Calibri"/>
              <a:ea typeface="Calibri"/>
              <a:cs typeface="Calibri"/>
              <a:sym typeface="Calibri"/>
            </a:endParaRPr>
          </a:p>
        </p:txBody>
      </p:sp>
      <p:sp>
        <p:nvSpPr>
          <p:cNvPr id="295" name="Shape 2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LE BUONE PRATICHE</a:t>
            </a:r>
            <a:endParaRPr/>
          </a:p>
        </p:txBody>
      </p:sp>
      <p:pic>
        <p:nvPicPr>
          <p:cNvPr id="296" name="Shape 296"/>
          <p:cNvPicPr preferRelativeResize="0"/>
          <p:nvPr/>
        </p:nvPicPr>
        <p:blipFill>
          <a:blip r:embed="rId3">
            <a:alphaModFix/>
          </a:blip>
          <a:stretch>
            <a:fillRect/>
          </a:stretch>
        </p:blipFill>
        <p:spPr>
          <a:xfrm>
            <a:off x="351450" y="1511925"/>
            <a:ext cx="4470651" cy="29796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LE BUONE PRATICHE</a:t>
            </a:r>
            <a:endParaRPr/>
          </a:p>
        </p:txBody>
      </p:sp>
      <p:sp>
        <p:nvSpPr>
          <p:cNvPr id="302" name="Shape 302"/>
          <p:cNvSpPr txBox="1">
            <a:spLocks noGrp="1"/>
          </p:cNvSpPr>
          <p:nvPr>
            <p:ph type="body" idx="1"/>
          </p:nvPr>
        </p:nvSpPr>
        <p:spPr>
          <a:xfrm>
            <a:off x="311700" y="923875"/>
            <a:ext cx="8520600" cy="15180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400" b="1">
                <a:solidFill>
                  <a:srgbClr val="000000"/>
                </a:solidFill>
                <a:latin typeface="Calibri"/>
                <a:ea typeface="Calibri"/>
                <a:cs typeface="Calibri"/>
                <a:sym typeface="Calibri"/>
              </a:rPr>
              <a:t>Azienda Agricola Val Paradiso</a:t>
            </a:r>
            <a:endParaRPr sz="1400" b="1">
              <a:solidFill>
                <a:srgbClr val="000000"/>
              </a:solidFill>
              <a:latin typeface="Calibri"/>
              <a:ea typeface="Calibri"/>
              <a:cs typeface="Calibri"/>
              <a:sym typeface="Calibri"/>
            </a:endParaRPr>
          </a:p>
          <a:p>
            <a:pPr marL="0" lvl="0" indent="0" algn="just" rtl="0">
              <a:lnSpc>
                <a:spcPct val="100000"/>
              </a:lnSpc>
              <a:spcBef>
                <a:spcPts val="1000"/>
              </a:spcBef>
              <a:spcAft>
                <a:spcPts val="0"/>
              </a:spcAft>
              <a:buClr>
                <a:schemeClr val="dk1"/>
              </a:buClr>
              <a:buSzPts val="1100"/>
              <a:buFont typeface="Arial"/>
              <a:buNone/>
            </a:pPr>
            <a:r>
              <a:rPr lang="it" sz="1100">
                <a:solidFill>
                  <a:schemeClr val="dk1"/>
                </a:solidFill>
                <a:latin typeface="Calibri"/>
                <a:ea typeface="Calibri"/>
                <a:cs typeface="Calibri"/>
                <a:sym typeface="Calibri"/>
              </a:rPr>
              <a:t>Nata nel 1980 nel cuore della Sicilia a </a:t>
            </a:r>
            <a:r>
              <a:rPr lang="it" sz="1100" b="1">
                <a:solidFill>
                  <a:schemeClr val="dk1"/>
                </a:solidFill>
                <a:latin typeface="Calibri"/>
                <a:ea typeface="Calibri"/>
                <a:cs typeface="Calibri"/>
                <a:sym typeface="Calibri"/>
              </a:rPr>
              <a:t>Naro</a:t>
            </a:r>
            <a:r>
              <a:rPr lang="it" sz="1100">
                <a:solidFill>
                  <a:schemeClr val="dk1"/>
                </a:solidFill>
                <a:latin typeface="Calibri"/>
                <a:ea typeface="Calibri"/>
                <a:cs typeface="Calibri"/>
                <a:sym typeface="Calibri"/>
              </a:rPr>
              <a:t> (AG), oggi coltiva oltre 100 ettari di ulivi nelle terre di Naro, Favara e Licata, secondo i disciplinari di agricoltura biologica. </a:t>
            </a:r>
            <a:r>
              <a:rPr lang="it" sz="1100">
                <a:solidFill>
                  <a:schemeClr val="dk1"/>
                </a:solidFill>
                <a:highlight>
                  <a:srgbClr val="FFFFFF"/>
                </a:highlight>
                <a:latin typeface="Calibri"/>
                <a:ea typeface="Calibri"/>
                <a:cs typeface="Calibri"/>
                <a:sym typeface="Calibri"/>
              </a:rPr>
              <a:t>Proprietaria di un moderno frantoio con estrazione a freddo dedicato alla molitura delle proprie olive, La struttura, di circa 1.800 mq coperti, dispone di olivaio, frantoio oleario, cantina dell’olio, laboratorio chimico interno, imbottigliamento e sala di assaggio. Tutte le strutture aziendali sono alimentate con sola energia pulita da fonte rinnovabile, grazie all’uso combinato di un </a:t>
            </a:r>
            <a:r>
              <a:rPr lang="it" sz="1100" b="1">
                <a:solidFill>
                  <a:schemeClr val="dk1"/>
                </a:solidFill>
                <a:highlight>
                  <a:srgbClr val="FFFFFF"/>
                </a:highlight>
                <a:latin typeface="Calibri"/>
                <a:ea typeface="Calibri"/>
                <a:cs typeface="Calibri"/>
                <a:sym typeface="Calibri"/>
              </a:rPr>
              <a:t>impianto mini-eolico da 11 kW</a:t>
            </a:r>
            <a:r>
              <a:rPr lang="it" sz="1100">
                <a:solidFill>
                  <a:schemeClr val="dk1"/>
                </a:solidFill>
                <a:highlight>
                  <a:srgbClr val="FFFFFF"/>
                </a:highlight>
                <a:latin typeface="Calibri"/>
                <a:ea typeface="Calibri"/>
                <a:cs typeface="Calibri"/>
                <a:sym typeface="Calibri"/>
              </a:rPr>
              <a:t>, da un </a:t>
            </a:r>
            <a:r>
              <a:rPr lang="it" sz="1100" b="1">
                <a:solidFill>
                  <a:schemeClr val="dk1"/>
                </a:solidFill>
                <a:highlight>
                  <a:srgbClr val="FFFFFF"/>
                </a:highlight>
                <a:latin typeface="Calibri"/>
                <a:ea typeface="Calibri"/>
                <a:cs typeface="Calibri"/>
                <a:sym typeface="Calibri"/>
              </a:rPr>
              <a:t>impianto fotovoltaico</a:t>
            </a:r>
            <a:r>
              <a:rPr lang="it" sz="1100">
                <a:solidFill>
                  <a:schemeClr val="dk1"/>
                </a:solidFill>
                <a:highlight>
                  <a:srgbClr val="FFFFFF"/>
                </a:highlight>
                <a:latin typeface="Calibri"/>
                <a:ea typeface="Calibri"/>
                <a:cs typeface="Calibri"/>
                <a:sym typeface="Calibri"/>
              </a:rPr>
              <a:t> da </a:t>
            </a:r>
            <a:r>
              <a:rPr lang="it" sz="1100" b="1">
                <a:solidFill>
                  <a:schemeClr val="dk1"/>
                </a:solidFill>
                <a:highlight>
                  <a:srgbClr val="FFFFFF"/>
                </a:highlight>
                <a:latin typeface="Calibri"/>
                <a:ea typeface="Calibri"/>
                <a:cs typeface="Calibri"/>
                <a:sym typeface="Calibri"/>
              </a:rPr>
              <a:t>52 kW</a:t>
            </a:r>
            <a:r>
              <a:rPr lang="it" sz="1100">
                <a:solidFill>
                  <a:schemeClr val="dk1"/>
                </a:solidFill>
                <a:highlight>
                  <a:srgbClr val="FFFFFF"/>
                </a:highlight>
                <a:latin typeface="Calibri"/>
                <a:ea typeface="Calibri"/>
                <a:cs typeface="Calibri"/>
                <a:sym typeface="Calibri"/>
              </a:rPr>
              <a:t> e da un </a:t>
            </a:r>
            <a:r>
              <a:rPr lang="it" sz="1100" b="1">
                <a:solidFill>
                  <a:schemeClr val="dk1"/>
                </a:solidFill>
                <a:highlight>
                  <a:srgbClr val="FFFFFF"/>
                </a:highlight>
                <a:latin typeface="Calibri"/>
                <a:ea typeface="Calibri"/>
                <a:cs typeface="Calibri"/>
                <a:sym typeface="Calibri"/>
              </a:rPr>
              <a:t>impianto termico a biomasse</a:t>
            </a:r>
            <a:r>
              <a:rPr lang="it" sz="1100">
                <a:solidFill>
                  <a:schemeClr val="dk1"/>
                </a:solidFill>
                <a:highlight>
                  <a:srgbClr val="FFFFFF"/>
                </a:highlight>
                <a:latin typeface="Calibri"/>
                <a:ea typeface="Calibri"/>
                <a:cs typeface="Calibri"/>
                <a:sym typeface="Calibri"/>
              </a:rPr>
              <a:t>. La produzione elettrica totale annua è di </a:t>
            </a:r>
            <a:r>
              <a:rPr lang="it" sz="1100" b="1">
                <a:solidFill>
                  <a:schemeClr val="dk1"/>
                </a:solidFill>
                <a:highlight>
                  <a:srgbClr val="FFFFFF"/>
                </a:highlight>
                <a:latin typeface="Calibri"/>
                <a:ea typeface="Calibri"/>
                <a:cs typeface="Calibri"/>
                <a:sym typeface="Calibri"/>
              </a:rPr>
              <a:t>100.000 kWh</a:t>
            </a:r>
            <a:r>
              <a:rPr lang="it" sz="1100">
                <a:solidFill>
                  <a:schemeClr val="dk1"/>
                </a:solidFill>
                <a:highlight>
                  <a:srgbClr val="FFFFFF"/>
                </a:highlight>
                <a:latin typeface="Calibri"/>
                <a:ea typeface="Calibri"/>
                <a:cs typeface="Calibri"/>
                <a:sym typeface="Calibri"/>
              </a:rPr>
              <a:t> pari a 44,65 tonnellate di CO</a:t>
            </a:r>
            <a:r>
              <a:rPr lang="it" sz="1100" baseline="-25000">
                <a:solidFill>
                  <a:schemeClr val="dk1"/>
                </a:solidFill>
                <a:highlight>
                  <a:srgbClr val="FFFFFF"/>
                </a:highlight>
                <a:latin typeface="Calibri"/>
                <a:ea typeface="Calibri"/>
                <a:cs typeface="Calibri"/>
                <a:sym typeface="Calibri"/>
              </a:rPr>
              <a:t>2</a:t>
            </a:r>
            <a:r>
              <a:rPr lang="it" sz="1100">
                <a:solidFill>
                  <a:schemeClr val="dk1"/>
                </a:solidFill>
                <a:highlight>
                  <a:srgbClr val="FFFFFF"/>
                </a:highlight>
                <a:latin typeface="Calibri"/>
                <a:ea typeface="Calibri"/>
                <a:cs typeface="Calibri"/>
                <a:sym typeface="Calibri"/>
              </a:rPr>
              <a:t> non emesse per un risparmio di 18,70 tonnellate equivalenti di petrolio. Il consumo annuo è stimato intorno ai </a:t>
            </a:r>
            <a:r>
              <a:rPr lang="it" sz="1100" b="1">
                <a:solidFill>
                  <a:schemeClr val="dk1"/>
                </a:solidFill>
                <a:highlight>
                  <a:srgbClr val="FFFFFF"/>
                </a:highlight>
                <a:latin typeface="Calibri"/>
                <a:ea typeface="Calibri"/>
                <a:cs typeface="Calibri"/>
                <a:sym typeface="Calibri"/>
              </a:rPr>
              <a:t>70.000 kWh</a:t>
            </a:r>
            <a:r>
              <a:rPr lang="it" sz="1100">
                <a:solidFill>
                  <a:schemeClr val="dk1"/>
                </a:solidFill>
                <a:highlight>
                  <a:srgbClr val="FFFFFF"/>
                </a:highlight>
                <a:latin typeface="Calibri"/>
                <a:ea typeface="Calibri"/>
                <a:cs typeface="Calibri"/>
                <a:sym typeface="Calibri"/>
              </a:rPr>
              <a:t>.</a:t>
            </a:r>
            <a:endParaRPr sz="1100">
              <a:latin typeface="Calibri"/>
              <a:ea typeface="Calibri"/>
              <a:cs typeface="Calibri"/>
              <a:sym typeface="Calibri"/>
            </a:endParaRPr>
          </a:p>
        </p:txBody>
      </p:sp>
      <p:pic>
        <p:nvPicPr>
          <p:cNvPr id="303" name="Shape 303"/>
          <p:cNvPicPr preferRelativeResize="0"/>
          <p:nvPr/>
        </p:nvPicPr>
        <p:blipFill>
          <a:blip r:embed="rId3">
            <a:alphaModFix/>
          </a:blip>
          <a:stretch>
            <a:fillRect/>
          </a:stretch>
        </p:blipFill>
        <p:spPr>
          <a:xfrm>
            <a:off x="912525" y="2540475"/>
            <a:ext cx="3186227" cy="2254325"/>
          </a:xfrm>
          <a:prstGeom prst="rect">
            <a:avLst/>
          </a:prstGeom>
          <a:noFill/>
          <a:ln>
            <a:noFill/>
          </a:ln>
        </p:spPr>
      </p:pic>
      <p:pic>
        <p:nvPicPr>
          <p:cNvPr id="304" name="Shape 304"/>
          <p:cNvPicPr preferRelativeResize="0"/>
          <p:nvPr/>
        </p:nvPicPr>
        <p:blipFill>
          <a:blip r:embed="rId4">
            <a:alphaModFix/>
          </a:blip>
          <a:stretch>
            <a:fillRect/>
          </a:stretch>
        </p:blipFill>
        <p:spPr>
          <a:xfrm>
            <a:off x="5007999" y="2540475"/>
            <a:ext cx="3005778" cy="22543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LE BUONE PRATICHE</a:t>
            </a:r>
            <a:endParaRPr/>
          </a:p>
        </p:txBody>
      </p:sp>
      <p:sp>
        <p:nvSpPr>
          <p:cNvPr id="310" name="Shape 310"/>
          <p:cNvSpPr txBox="1">
            <a:spLocks noGrp="1"/>
          </p:cNvSpPr>
          <p:nvPr>
            <p:ph type="body" idx="1"/>
          </p:nvPr>
        </p:nvSpPr>
        <p:spPr>
          <a:xfrm>
            <a:off x="311700" y="1017725"/>
            <a:ext cx="4609200" cy="3416400"/>
          </a:xfrm>
          <a:prstGeom prst="rect">
            <a:avLst/>
          </a:prstGeom>
        </p:spPr>
        <p:txBody>
          <a:bodyPr spcFirstLastPara="1" wrap="square" lIns="91425" tIns="91425" rIns="91425" bIns="91425" anchor="t" anchorCtr="0">
            <a:noAutofit/>
          </a:bodyPr>
          <a:lstStyle/>
          <a:p>
            <a:pPr marL="0" lvl="0" indent="0" algn="just" rtl="0">
              <a:lnSpc>
                <a:spcPct val="107916"/>
              </a:lnSpc>
              <a:spcBef>
                <a:spcPts val="0"/>
              </a:spcBef>
              <a:spcAft>
                <a:spcPts val="0"/>
              </a:spcAft>
              <a:buClr>
                <a:schemeClr val="dk1"/>
              </a:buClr>
              <a:buSzPts val="1100"/>
              <a:buFont typeface="Arial"/>
              <a:buNone/>
            </a:pPr>
            <a:r>
              <a:rPr lang="it" sz="1400" b="1" dirty="0" smtClean="0">
                <a:solidFill>
                  <a:srgbClr val="222222"/>
                </a:solidFill>
                <a:highlight>
                  <a:srgbClr val="FFFFFF"/>
                </a:highlight>
                <a:latin typeface="Calibri"/>
                <a:ea typeface="Calibri"/>
                <a:cs typeface="Calibri"/>
                <a:sym typeface="Calibri"/>
              </a:rPr>
              <a:t>Solare Termodinamico Innovativo</a:t>
            </a:r>
            <a:endParaRPr sz="1100" b="1" dirty="0">
              <a:solidFill>
                <a:srgbClr val="222222"/>
              </a:solidFill>
              <a:highlight>
                <a:srgbClr val="FFFFFF"/>
              </a:highlight>
              <a:latin typeface="Calibri"/>
              <a:ea typeface="Calibri"/>
              <a:cs typeface="Calibri"/>
              <a:sym typeface="Calibri"/>
            </a:endParaRPr>
          </a:p>
          <a:p>
            <a:pPr marL="0" lvl="0" indent="0" algn="just" rtl="0">
              <a:lnSpc>
                <a:spcPct val="107916"/>
              </a:lnSpc>
              <a:spcBef>
                <a:spcPts val="800"/>
              </a:spcBef>
              <a:spcAft>
                <a:spcPts val="0"/>
              </a:spcAft>
              <a:buClr>
                <a:schemeClr val="dk1"/>
              </a:buClr>
              <a:buSzPts val="1100"/>
              <a:buFont typeface="Arial"/>
              <a:buNone/>
            </a:pPr>
            <a:r>
              <a:rPr lang="it" sz="1100" dirty="0">
                <a:solidFill>
                  <a:srgbClr val="222222"/>
                </a:solidFill>
                <a:highlight>
                  <a:srgbClr val="FFFFFF"/>
                </a:highlight>
                <a:latin typeface="Calibri"/>
                <a:ea typeface="Calibri"/>
                <a:cs typeface="Calibri"/>
                <a:sym typeface="Calibri"/>
              </a:rPr>
              <a:t>A </a:t>
            </a:r>
            <a:r>
              <a:rPr lang="it" sz="1100" b="1" dirty="0">
                <a:solidFill>
                  <a:srgbClr val="222222"/>
                </a:solidFill>
                <a:highlight>
                  <a:srgbClr val="FFFFFF"/>
                </a:highlight>
                <a:latin typeface="Calibri"/>
                <a:ea typeface="Calibri"/>
                <a:cs typeface="Calibri"/>
                <a:sym typeface="Calibri"/>
              </a:rPr>
              <a:t>San Filippo del Mela</a:t>
            </a:r>
            <a:r>
              <a:rPr lang="it" sz="1100" dirty="0">
                <a:solidFill>
                  <a:srgbClr val="222222"/>
                </a:solidFill>
                <a:highlight>
                  <a:srgbClr val="FFFFFF"/>
                </a:highlight>
                <a:latin typeface="Calibri"/>
                <a:ea typeface="Calibri"/>
                <a:cs typeface="Calibri"/>
                <a:sym typeface="Calibri"/>
              </a:rPr>
              <a:t>, in provincia di Messina, all’interno del polo energetico integrato, la società A2A ha realizzato il primo impianto solare termodinamico al mondo. L’impianto, la cui costruzione è partita nel 2015, è entrato in funzione a giugno 2016. L’elemento più innovativo dell’impianto è l’utilizzo della </a:t>
            </a:r>
            <a:r>
              <a:rPr lang="it" sz="1100" b="1" dirty="0">
                <a:solidFill>
                  <a:srgbClr val="222222"/>
                </a:solidFill>
                <a:highlight>
                  <a:srgbClr val="FFFFFF"/>
                </a:highlight>
                <a:latin typeface="Calibri"/>
                <a:ea typeface="Calibri"/>
                <a:cs typeface="Calibri"/>
                <a:sym typeface="Calibri"/>
              </a:rPr>
              <a:t>sabbia per l’accumulo dell’energia termica</a:t>
            </a:r>
            <a:r>
              <a:rPr lang="it" sz="1100" dirty="0">
                <a:solidFill>
                  <a:srgbClr val="222222"/>
                </a:solidFill>
                <a:highlight>
                  <a:srgbClr val="FFFFFF"/>
                </a:highlight>
                <a:latin typeface="Calibri"/>
                <a:ea typeface="Calibri"/>
                <a:cs typeface="Calibri"/>
                <a:sym typeface="Calibri"/>
              </a:rPr>
              <a:t> generata dalla radiazione solare attraverso la tecnologia dei letti fluidi. Il sistema garantisce il funzionamento continuo dell’impianto in assenza di irraggiamento, di notte o in presenza di cielo nuvoloso. La struttura, che si estende su una superficie totale di 2,25 ettari, ha una capacità di </a:t>
            </a:r>
            <a:r>
              <a:rPr lang="it" sz="1100" b="1" dirty="0">
                <a:solidFill>
                  <a:srgbClr val="222222"/>
                </a:solidFill>
                <a:highlight>
                  <a:srgbClr val="FFFFFF"/>
                </a:highlight>
                <a:latin typeface="Calibri"/>
                <a:ea typeface="Calibri"/>
                <a:cs typeface="Calibri"/>
                <a:sym typeface="Calibri"/>
              </a:rPr>
              <a:t>2 MW termici</a:t>
            </a:r>
            <a:r>
              <a:rPr lang="it" sz="1100" dirty="0">
                <a:solidFill>
                  <a:srgbClr val="222222"/>
                </a:solidFill>
                <a:highlight>
                  <a:srgbClr val="FFFFFF"/>
                </a:highlight>
                <a:latin typeface="Calibri"/>
                <a:ea typeface="Calibri"/>
                <a:cs typeface="Calibri"/>
                <a:sym typeface="Calibri"/>
              </a:rPr>
              <a:t> di energia e genera una produzione giornaliera di vapore pari a 20,5 tonnellate. Elevatissima e all’avanguardia anche l’ecocompatibilità dei materiali impiegati: vetro per gli specchi, acciaio per le strutture e poi sabbia.</a:t>
            </a:r>
            <a:r>
              <a:rPr lang="it" sz="1100" dirty="0">
                <a:solidFill>
                  <a:schemeClr val="dk1"/>
                </a:solidFill>
                <a:latin typeface="Calibri"/>
                <a:ea typeface="Calibri"/>
                <a:cs typeface="Calibri"/>
                <a:sym typeface="Calibri"/>
              </a:rPr>
              <a:t> In Stem la sabbia non viene addizionata a nessun componente inquinante, quindi anche in caso di incidenti non può avvenire la contaminazione dell’ambiente circostante. Gli impianti solari termodinamici finora presenti nel mondo utilizzano o un particolare olio minerale (diatermico) o i cosiddetti sali fusi: entrambe queste soluzioni, però, non sono ecologiche, anzi si tratta di elementi fortemente inquinanti.</a:t>
            </a:r>
            <a:endParaRPr sz="1100" dirty="0">
              <a:solidFill>
                <a:schemeClr val="dk1"/>
              </a:solidFill>
              <a:latin typeface="Calibri"/>
              <a:ea typeface="Calibri"/>
              <a:cs typeface="Calibri"/>
              <a:sym typeface="Calibri"/>
            </a:endParaRPr>
          </a:p>
          <a:p>
            <a:pPr marL="0" lvl="0" indent="0">
              <a:spcBef>
                <a:spcPts val="800"/>
              </a:spcBef>
              <a:spcAft>
                <a:spcPts val="1600"/>
              </a:spcAft>
              <a:buNone/>
            </a:pPr>
            <a:endParaRPr dirty="0"/>
          </a:p>
        </p:txBody>
      </p:sp>
      <p:pic>
        <p:nvPicPr>
          <p:cNvPr id="311" name="Shape 311"/>
          <p:cNvPicPr preferRelativeResize="0"/>
          <p:nvPr/>
        </p:nvPicPr>
        <p:blipFill>
          <a:blip r:embed="rId3">
            <a:alphaModFix/>
          </a:blip>
          <a:stretch>
            <a:fillRect/>
          </a:stretch>
        </p:blipFill>
        <p:spPr>
          <a:xfrm>
            <a:off x="5073300" y="1455800"/>
            <a:ext cx="3918300" cy="29783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it" sz="2400" b="1">
                <a:latin typeface="Calibri"/>
                <a:ea typeface="Calibri"/>
                <a:cs typeface="Calibri"/>
                <a:sym typeface="Calibri"/>
              </a:rPr>
              <a:t>LE RINNOVABILI IN CONTINUA CRESCITA IN ITALIA</a:t>
            </a:r>
            <a:endParaRPr/>
          </a:p>
        </p:txBody>
      </p:sp>
      <p:sp>
        <p:nvSpPr>
          <p:cNvPr id="69" name="Shape 69"/>
          <p:cNvSpPr txBox="1">
            <a:spLocks noGrp="1"/>
          </p:cNvSpPr>
          <p:nvPr>
            <p:ph type="body" idx="1"/>
          </p:nvPr>
        </p:nvSpPr>
        <p:spPr>
          <a:xfrm>
            <a:off x="311700" y="923875"/>
            <a:ext cx="8520600" cy="962100"/>
          </a:xfrm>
          <a:prstGeom prst="rect">
            <a:avLst/>
          </a:prstGeom>
        </p:spPr>
        <p:txBody>
          <a:bodyPr spcFirstLastPara="1" wrap="square" lIns="91425" tIns="91425" rIns="91425" bIns="91425" anchor="t" anchorCtr="0">
            <a:noAutofit/>
          </a:bodyPr>
          <a:lstStyle/>
          <a:p>
            <a:pPr marL="0" lvl="0" indent="0" algn="just" rtl="0">
              <a:lnSpc>
                <a:spcPct val="107916"/>
              </a:lnSpc>
              <a:spcBef>
                <a:spcPts val="600"/>
              </a:spcBef>
              <a:spcAft>
                <a:spcPts val="600"/>
              </a:spcAft>
              <a:buClr>
                <a:schemeClr val="dk1"/>
              </a:buClr>
              <a:buSzPts val="1100"/>
              <a:buFont typeface="Arial"/>
              <a:buNone/>
            </a:pPr>
            <a:r>
              <a:rPr lang="it" sz="1100" dirty="0">
                <a:solidFill>
                  <a:schemeClr val="dk1"/>
                </a:solidFill>
                <a:latin typeface="Calibri"/>
                <a:ea typeface="Calibri"/>
                <a:cs typeface="Calibri"/>
                <a:sym typeface="Calibri"/>
              </a:rPr>
              <a:t>Al </a:t>
            </a:r>
            <a:r>
              <a:rPr lang="it" sz="1100" dirty="0" smtClean="0">
                <a:solidFill>
                  <a:schemeClr val="dk1"/>
                </a:solidFill>
                <a:latin typeface="Calibri"/>
                <a:ea typeface="Calibri"/>
                <a:cs typeface="Calibri"/>
                <a:sym typeface="Calibri"/>
              </a:rPr>
              <a:t>2017 </a:t>
            </a:r>
            <a:r>
              <a:rPr lang="it" sz="1100" dirty="0">
                <a:solidFill>
                  <a:schemeClr val="dk1"/>
                </a:solidFill>
                <a:latin typeface="Calibri"/>
                <a:ea typeface="Calibri"/>
                <a:cs typeface="Calibri"/>
                <a:sym typeface="Calibri"/>
              </a:rPr>
              <a:t>sul territorio nazionale, risultano installati più 1 milione di impianti da fonti rinnovabili, per una potenza complessiva di </a:t>
            </a:r>
            <a:r>
              <a:rPr lang="it" sz="1100" dirty="0" smtClean="0">
                <a:solidFill>
                  <a:schemeClr val="dk1"/>
                </a:solidFill>
                <a:latin typeface="Calibri"/>
                <a:ea typeface="Calibri"/>
                <a:cs typeface="Calibri"/>
                <a:sym typeface="Calibri"/>
              </a:rPr>
              <a:t>53,3 </a:t>
            </a:r>
            <a:r>
              <a:rPr lang="it" sz="1100" dirty="0">
                <a:solidFill>
                  <a:schemeClr val="dk1"/>
                </a:solidFill>
                <a:latin typeface="Calibri"/>
                <a:ea typeface="Calibri"/>
                <a:cs typeface="Calibri"/>
                <a:sym typeface="Calibri"/>
              </a:rPr>
              <a:t>GW elettrici, con un incremento complessivo </a:t>
            </a:r>
            <a:r>
              <a:rPr lang="it" sz="1100" dirty="0" smtClean="0">
                <a:solidFill>
                  <a:schemeClr val="dk1"/>
                </a:solidFill>
                <a:latin typeface="Calibri"/>
                <a:ea typeface="Calibri"/>
                <a:cs typeface="Calibri"/>
                <a:sym typeface="Calibri"/>
              </a:rPr>
              <a:t>dell’1,9% </a:t>
            </a:r>
            <a:r>
              <a:rPr lang="it" sz="1100" dirty="0">
                <a:solidFill>
                  <a:schemeClr val="dk1"/>
                </a:solidFill>
                <a:latin typeface="Calibri"/>
                <a:ea typeface="Calibri"/>
                <a:cs typeface="Calibri"/>
                <a:sym typeface="Calibri"/>
              </a:rPr>
              <a:t>rispetto al </a:t>
            </a:r>
            <a:r>
              <a:rPr lang="it" sz="1100" dirty="0" smtClean="0">
                <a:solidFill>
                  <a:schemeClr val="dk1"/>
                </a:solidFill>
                <a:latin typeface="Calibri"/>
                <a:ea typeface="Calibri"/>
                <a:cs typeface="Calibri"/>
                <a:sym typeface="Calibri"/>
              </a:rPr>
              <a:t>2016. </a:t>
            </a:r>
            <a:r>
              <a:rPr lang="it" sz="1100" dirty="0">
                <a:solidFill>
                  <a:schemeClr val="dk1"/>
                </a:solidFill>
                <a:latin typeface="Calibri"/>
                <a:ea typeface="Calibri"/>
                <a:cs typeface="Calibri"/>
                <a:sym typeface="Calibri"/>
              </a:rPr>
              <a:t>Il parco impianti è costituito dal </a:t>
            </a:r>
            <a:r>
              <a:rPr lang="it" sz="1100" dirty="0" smtClean="0">
                <a:solidFill>
                  <a:schemeClr val="dk1"/>
                </a:solidFill>
                <a:latin typeface="Calibri"/>
                <a:ea typeface="Calibri"/>
                <a:cs typeface="Calibri"/>
                <a:sym typeface="Calibri"/>
              </a:rPr>
              <a:t>37,0% </a:t>
            </a:r>
            <a:r>
              <a:rPr lang="it" sz="1100" dirty="0">
                <a:solidFill>
                  <a:schemeClr val="dk1"/>
                </a:solidFill>
                <a:latin typeface="Calibri"/>
                <a:ea typeface="Calibri"/>
                <a:cs typeface="Calibri"/>
                <a:sym typeface="Calibri"/>
              </a:rPr>
              <a:t>da </a:t>
            </a:r>
            <a:r>
              <a:rPr lang="it" sz="1100" b="1" dirty="0">
                <a:solidFill>
                  <a:schemeClr val="dk1"/>
                </a:solidFill>
                <a:latin typeface="Calibri"/>
                <a:ea typeface="Calibri"/>
                <a:cs typeface="Calibri"/>
                <a:sym typeface="Calibri"/>
              </a:rPr>
              <a:t>impianti fotovoltaici con </a:t>
            </a:r>
            <a:r>
              <a:rPr lang="it" sz="1100" b="1" dirty="0" smtClean="0">
                <a:solidFill>
                  <a:schemeClr val="dk1"/>
                </a:solidFill>
                <a:latin typeface="Calibri"/>
                <a:ea typeface="Calibri"/>
                <a:cs typeface="Calibri"/>
                <a:sym typeface="Calibri"/>
              </a:rPr>
              <a:t>19.682 </a:t>
            </a:r>
            <a:r>
              <a:rPr lang="it" sz="1100" b="1" dirty="0">
                <a:solidFill>
                  <a:schemeClr val="dk1"/>
                </a:solidFill>
                <a:latin typeface="Calibri"/>
                <a:ea typeface="Calibri"/>
                <a:cs typeface="Calibri"/>
                <a:sym typeface="Calibri"/>
              </a:rPr>
              <a:t>MW</a:t>
            </a:r>
            <a:r>
              <a:rPr lang="it" sz="1100" dirty="0">
                <a:solidFill>
                  <a:schemeClr val="dk1"/>
                </a:solidFill>
                <a:latin typeface="Calibri"/>
                <a:ea typeface="Calibri"/>
                <a:cs typeface="Calibri"/>
                <a:sym typeface="Calibri"/>
              </a:rPr>
              <a:t>, dal </a:t>
            </a:r>
            <a:r>
              <a:rPr lang="it" sz="1100" dirty="0" smtClean="0">
                <a:solidFill>
                  <a:schemeClr val="dk1"/>
                </a:solidFill>
                <a:latin typeface="Calibri"/>
                <a:ea typeface="Calibri"/>
                <a:cs typeface="Calibri"/>
                <a:sym typeface="Calibri"/>
              </a:rPr>
              <a:t>35,4% </a:t>
            </a:r>
            <a:r>
              <a:rPr lang="it" sz="1100" dirty="0">
                <a:solidFill>
                  <a:schemeClr val="dk1"/>
                </a:solidFill>
                <a:latin typeface="Calibri"/>
                <a:ea typeface="Calibri"/>
                <a:cs typeface="Calibri"/>
                <a:sym typeface="Calibri"/>
              </a:rPr>
              <a:t>da impianti </a:t>
            </a:r>
            <a:r>
              <a:rPr lang="it" sz="1100" b="1" dirty="0">
                <a:solidFill>
                  <a:schemeClr val="dk1"/>
                </a:solidFill>
                <a:latin typeface="Calibri"/>
                <a:ea typeface="Calibri"/>
                <a:cs typeface="Calibri"/>
                <a:sym typeface="Calibri"/>
              </a:rPr>
              <a:t>idroelettrici con </a:t>
            </a:r>
            <a:r>
              <a:rPr lang="it" sz="1100" b="1" dirty="0" smtClean="0">
                <a:solidFill>
                  <a:schemeClr val="dk1"/>
                </a:solidFill>
                <a:latin typeface="Calibri"/>
                <a:ea typeface="Calibri"/>
                <a:cs typeface="Calibri"/>
                <a:sym typeface="Calibri"/>
              </a:rPr>
              <a:t>18.863 </a:t>
            </a:r>
            <a:r>
              <a:rPr lang="it" sz="1100" b="1" dirty="0">
                <a:solidFill>
                  <a:schemeClr val="dk1"/>
                </a:solidFill>
                <a:latin typeface="Calibri"/>
                <a:ea typeface="Calibri"/>
                <a:cs typeface="Calibri"/>
                <a:sym typeface="Calibri"/>
              </a:rPr>
              <a:t>MW</a:t>
            </a:r>
            <a:r>
              <a:rPr lang="it" sz="1100" dirty="0">
                <a:solidFill>
                  <a:schemeClr val="dk1"/>
                </a:solidFill>
                <a:latin typeface="Calibri"/>
                <a:ea typeface="Calibri"/>
                <a:cs typeface="Calibri"/>
                <a:sym typeface="Calibri"/>
              </a:rPr>
              <a:t>, dal </a:t>
            </a:r>
            <a:r>
              <a:rPr lang="it" sz="1100" dirty="0" smtClean="0">
                <a:solidFill>
                  <a:schemeClr val="dk1"/>
                </a:solidFill>
                <a:latin typeface="Calibri"/>
                <a:ea typeface="Calibri"/>
                <a:cs typeface="Calibri"/>
                <a:sym typeface="Calibri"/>
              </a:rPr>
              <a:t>18,3% </a:t>
            </a:r>
            <a:r>
              <a:rPr lang="it" sz="1100" dirty="0">
                <a:solidFill>
                  <a:schemeClr val="dk1"/>
                </a:solidFill>
                <a:latin typeface="Calibri"/>
                <a:ea typeface="Calibri"/>
                <a:cs typeface="Calibri"/>
                <a:sym typeface="Calibri"/>
              </a:rPr>
              <a:t>da </a:t>
            </a:r>
            <a:r>
              <a:rPr lang="it" sz="1100" b="1" dirty="0">
                <a:solidFill>
                  <a:schemeClr val="dk1"/>
                </a:solidFill>
                <a:latin typeface="Calibri"/>
                <a:ea typeface="Calibri"/>
                <a:cs typeface="Calibri"/>
                <a:sym typeface="Calibri"/>
              </a:rPr>
              <a:t>impianti eolici </a:t>
            </a:r>
            <a:r>
              <a:rPr lang="it" sz="1100" b="1" dirty="0" smtClean="0">
                <a:solidFill>
                  <a:schemeClr val="dk1"/>
                </a:solidFill>
                <a:latin typeface="Calibri"/>
                <a:ea typeface="Calibri"/>
                <a:cs typeface="Calibri"/>
                <a:sym typeface="Calibri"/>
              </a:rPr>
              <a:t>9.766 </a:t>
            </a:r>
            <a:r>
              <a:rPr lang="it" sz="1100" b="1" dirty="0">
                <a:solidFill>
                  <a:schemeClr val="dk1"/>
                </a:solidFill>
                <a:latin typeface="Calibri"/>
                <a:ea typeface="Calibri"/>
                <a:cs typeface="Calibri"/>
                <a:sym typeface="Calibri"/>
              </a:rPr>
              <a:t>MW</a:t>
            </a:r>
            <a:r>
              <a:rPr lang="it" sz="1100" dirty="0">
                <a:solidFill>
                  <a:schemeClr val="dk1"/>
                </a:solidFill>
                <a:latin typeface="Calibri"/>
                <a:ea typeface="Calibri"/>
                <a:cs typeface="Calibri"/>
                <a:sym typeface="Calibri"/>
              </a:rPr>
              <a:t> e per i restanti </a:t>
            </a:r>
            <a:r>
              <a:rPr lang="it" sz="1100" dirty="0" smtClean="0">
                <a:solidFill>
                  <a:schemeClr val="dk1"/>
                </a:solidFill>
                <a:latin typeface="Calibri"/>
                <a:ea typeface="Calibri"/>
                <a:cs typeface="Calibri"/>
                <a:sym typeface="Calibri"/>
              </a:rPr>
              <a:t>9,3% </a:t>
            </a:r>
            <a:r>
              <a:rPr lang="it" sz="1100" dirty="0">
                <a:solidFill>
                  <a:schemeClr val="dk1"/>
                </a:solidFill>
                <a:latin typeface="Calibri"/>
                <a:ea typeface="Calibri"/>
                <a:cs typeface="Calibri"/>
                <a:sym typeface="Calibri"/>
              </a:rPr>
              <a:t>da </a:t>
            </a:r>
            <a:r>
              <a:rPr lang="it" sz="1100" b="1" dirty="0">
                <a:solidFill>
                  <a:schemeClr val="dk1"/>
                </a:solidFill>
                <a:latin typeface="Calibri"/>
                <a:ea typeface="Calibri"/>
                <a:cs typeface="Calibri"/>
                <a:sym typeface="Calibri"/>
              </a:rPr>
              <a:t>impianti a bioenergie </a:t>
            </a:r>
            <a:r>
              <a:rPr lang="it" sz="1100" b="1" dirty="0" smtClean="0">
                <a:solidFill>
                  <a:schemeClr val="dk1"/>
                </a:solidFill>
                <a:latin typeface="Calibri"/>
                <a:ea typeface="Calibri"/>
                <a:cs typeface="Calibri"/>
                <a:sym typeface="Calibri"/>
              </a:rPr>
              <a:t>4.135 </a:t>
            </a:r>
            <a:r>
              <a:rPr lang="it" sz="1100" b="1" dirty="0">
                <a:solidFill>
                  <a:schemeClr val="dk1"/>
                </a:solidFill>
                <a:latin typeface="Calibri"/>
                <a:ea typeface="Calibri"/>
                <a:cs typeface="Calibri"/>
                <a:sym typeface="Calibri"/>
              </a:rPr>
              <a:t>MW</a:t>
            </a:r>
            <a:r>
              <a:rPr lang="it" sz="1100" dirty="0">
                <a:solidFill>
                  <a:schemeClr val="dk1"/>
                </a:solidFill>
                <a:latin typeface="Calibri"/>
                <a:ea typeface="Calibri"/>
                <a:cs typeface="Calibri"/>
                <a:sym typeface="Calibri"/>
              </a:rPr>
              <a:t> e </a:t>
            </a:r>
            <a:r>
              <a:rPr lang="it" sz="1100" b="1" dirty="0">
                <a:solidFill>
                  <a:schemeClr val="dk1"/>
                </a:solidFill>
                <a:latin typeface="Calibri"/>
                <a:ea typeface="Calibri"/>
                <a:cs typeface="Calibri"/>
                <a:sym typeface="Calibri"/>
              </a:rPr>
              <a:t>geotermici </a:t>
            </a:r>
            <a:r>
              <a:rPr lang="it" sz="1100" b="1" dirty="0" smtClean="0">
                <a:solidFill>
                  <a:schemeClr val="dk1"/>
                </a:solidFill>
                <a:latin typeface="Calibri"/>
                <a:ea typeface="Calibri"/>
                <a:cs typeface="Calibri"/>
                <a:sym typeface="Calibri"/>
              </a:rPr>
              <a:t>813 </a:t>
            </a:r>
            <a:r>
              <a:rPr lang="it" sz="1100" b="1" dirty="0">
                <a:solidFill>
                  <a:schemeClr val="dk1"/>
                </a:solidFill>
                <a:latin typeface="Calibri"/>
                <a:ea typeface="Calibri"/>
                <a:cs typeface="Calibri"/>
                <a:sym typeface="Calibri"/>
              </a:rPr>
              <a:t>MW</a:t>
            </a:r>
            <a:r>
              <a:rPr lang="it" sz="1100" dirty="0">
                <a:solidFill>
                  <a:schemeClr val="dk1"/>
                </a:solidFill>
                <a:latin typeface="Calibri"/>
                <a:ea typeface="Calibri"/>
                <a:cs typeface="Calibri"/>
                <a:sym typeface="Calibri"/>
              </a:rPr>
              <a:t>.</a:t>
            </a:r>
            <a:endParaRPr dirty="0"/>
          </a:p>
        </p:txBody>
      </p:sp>
      <p:sp>
        <p:nvSpPr>
          <p:cNvPr id="70" name="Shape 70"/>
          <p:cNvSpPr txBox="1"/>
          <p:nvPr/>
        </p:nvSpPr>
        <p:spPr>
          <a:xfrm>
            <a:off x="1316182" y="4485275"/>
            <a:ext cx="3038730" cy="2226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600"/>
              </a:spcAft>
              <a:buNone/>
            </a:pPr>
            <a:r>
              <a:rPr lang="it" sz="1000" i="1" dirty="0">
                <a:solidFill>
                  <a:schemeClr val="dk1"/>
                </a:solidFill>
                <a:latin typeface="Calibri"/>
                <a:ea typeface="Calibri"/>
                <a:cs typeface="Calibri"/>
                <a:sym typeface="Calibri"/>
              </a:rPr>
              <a:t>Elaborazione Legambiente su dati Terna</a:t>
            </a:r>
            <a:endParaRPr sz="1000" i="1" dirty="0">
              <a:solidFill>
                <a:schemeClr val="dk1"/>
              </a:solidFill>
              <a:latin typeface="Calibri"/>
              <a:ea typeface="Calibri"/>
              <a:cs typeface="Calibri"/>
              <a:sym typeface="Calibri"/>
            </a:endParaRPr>
          </a:p>
        </p:txBody>
      </p:sp>
      <p:pic>
        <p:nvPicPr>
          <p:cNvPr id="2" name="Immagine 1"/>
          <p:cNvPicPr>
            <a:picLocks noChangeAspect="1"/>
          </p:cNvPicPr>
          <p:nvPr/>
        </p:nvPicPr>
        <p:blipFill>
          <a:blip r:embed="rId3"/>
          <a:stretch>
            <a:fillRect/>
          </a:stretch>
        </p:blipFill>
        <p:spPr>
          <a:xfrm>
            <a:off x="1401199" y="1885975"/>
            <a:ext cx="6492899" cy="257522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it" sz="2400" b="1">
                <a:latin typeface="Calibri"/>
                <a:ea typeface="Calibri"/>
                <a:cs typeface="Calibri"/>
                <a:sym typeface="Calibri"/>
              </a:rPr>
              <a:t>LE BUONE PRATICHE</a:t>
            </a:r>
            <a:endParaRPr/>
          </a:p>
        </p:txBody>
      </p:sp>
      <p:sp>
        <p:nvSpPr>
          <p:cNvPr id="317" name="Shape 317"/>
          <p:cNvSpPr txBox="1"/>
          <p:nvPr/>
        </p:nvSpPr>
        <p:spPr>
          <a:xfrm>
            <a:off x="3489375" y="790000"/>
            <a:ext cx="5473800" cy="3955200"/>
          </a:xfrm>
          <a:prstGeom prst="rect">
            <a:avLst/>
          </a:prstGeom>
          <a:noFill/>
          <a:ln>
            <a:noFill/>
          </a:ln>
        </p:spPr>
        <p:txBody>
          <a:bodyPr spcFirstLastPara="1" wrap="square" lIns="91425" tIns="91425" rIns="91425" bIns="91425" anchor="ctr" anchorCtr="0">
            <a:noAutofit/>
          </a:bodyPr>
          <a:lstStyle/>
          <a:p>
            <a:pPr marL="0" marR="139700" lvl="0" indent="0" algn="just" rtl="0">
              <a:lnSpc>
                <a:spcPct val="115000"/>
              </a:lnSpc>
              <a:spcBef>
                <a:spcPts val="0"/>
              </a:spcBef>
              <a:spcAft>
                <a:spcPts val="0"/>
              </a:spcAft>
              <a:buNone/>
            </a:pPr>
            <a:r>
              <a:rPr lang="it" b="1" dirty="0">
                <a:latin typeface="Calibri"/>
                <a:ea typeface="Calibri"/>
                <a:cs typeface="Calibri"/>
                <a:sym typeface="Calibri"/>
              </a:rPr>
              <a:t>Comune di </a:t>
            </a:r>
            <a:r>
              <a:rPr lang="it" b="1" dirty="0" smtClean="0">
                <a:latin typeface="Calibri"/>
                <a:ea typeface="Calibri"/>
                <a:cs typeface="Calibri"/>
                <a:sym typeface="Calibri"/>
              </a:rPr>
              <a:t>Ferla</a:t>
            </a:r>
            <a:endParaRPr b="1" dirty="0">
              <a:latin typeface="Calibri"/>
              <a:ea typeface="Calibri"/>
              <a:cs typeface="Calibri"/>
              <a:sym typeface="Calibri"/>
            </a:endParaRPr>
          </a:p>
          <a:p>
            <a:pPr marL="0" marR="139700" lvl="0" indent="0" algn="just" rtl="0">
              <a:lnSpc>
                <a:spcPct val="115000"/>
              </a:lnSpc>
              <a:spcBef>
                <a:spcPts val="1000"/>
              </a:spcBef>
              <a:spcAft>
                <a:spcPts val="0"/>
              </a:spcAft>
              <a:buNone/>
            </a:pPr>
            <a:r>
              <a:rPr lang="it" sz="1100" dirty="0">
                <a:latin typeface="Calibri"/>
                <a:ea typeface="Calibri"/>
                <a:cs typeface="Calibri"/>
                <a:sym typeface="Calibri"/>
              </a:rPr>
              <a:t>Sono diversi gli interventi di riqualificazione energetica a favore di una scuola materna ed una elementare-media. In particolare, sono stati installati complessivamente </a:t>
            </a:r>
            <a:r>
              <a:rPr lang="it" sz="1100" b="1" dirty="0">
                <a:latin typeface="Calibri"/>
                <a:ea typeface="Calibri"/>
                <a:cs typeface="Calibri"/>
                <a:sym typeface="Calibri"/>
              </a:rPr>
              <a:t>11 mq di solare termico</a:t>
            </a:r>
            <a:r>
              <a:rPr lang="it" sz="1100" dirty="0">
                <a:latin typeface="Calibri"/>
                <a:ea typeface="Calibri"/>
                <a:cs typeface="Calibri"/>
                <a:sym typeface="Calibri"/>
              </a:rPr>
              <a:t> e </a:t>
            </a:r>
            <a:r>
              <a:rPr lang="it" sz="1100" b="1" dirty="0">
                <a:latin typeface="Calibri"/>
                <a:ea typeface="Calibri"/>
                <a:cs typeface="Calibri"/>
                <a:sym typeface="Calibri"/>
              </a:rPr>
              <a:t>116 kW di fotovoltaico</a:t>
            </a:r>
            <a:r>
              <a:rPr lang="it" sz="1100" dirty="0">
                <a:latin typeface="Calibri"/>
                <a:ea typeface="Calibri"/>
                <a:cs typeface="Calibri"/>
                <a:sym typeface="Calibri"/>
              </a:rPr>
              <a:t> per una copertura del fabbisogno termico ed elettrico rispettivamente del </a:t>
            </a:r>
            <a:r>
              <a:rPr lang="it" sz="1100" b="1" dirty="0">
                <a:latin typeface="Calibri"/>
                <a:ea typeface="Calibri"/>
                <a:cs typeface="Calibri"/>
                <a:sym typeface="Calibri"/>
              </a:rPr>
              <a:t>26% e del 36%</a:t>
            </a:r>
            <a:r>
              <a:rPr lang="it" sz="1100" dirty="0">
                <a:latin typeface="Calibri"/>
                <a:ea typeface="Calibri"/>
                <a:cs typeface="Calibri"/>
                <a:sym typeface="Calibri"/>
              </a:rPr>
              <a:t>.</a:t>
            </a:r>
            <a:endParaRPr sz="1100" dirty="0">
              <a:latin typeface="Calibri"/>
              <a:ea typeface="Calibri"/>
              <a:cs typeface="Calibri"/>
              <a:sym typeface="Calibri"/>
            </a:endParaRPr>
          </a:p>
          <a:p>
            <a:pPr marL="0" marR="139700" lvl="0" indent="0" algn="just" rtl="0">
              <a:lnSpc>
                <a:spcPct val="115000"/>
              </a:lnSpc>
              <a:spcBef>
                <a:spcPts val="0"/>
              </a:spcBef>
              <a:spcAft>
                <a:spcPts val="0"/>
              </a:spcAft>
              <a:buNone/>
            </a:pPr>
            <a:r>
              <a:rPr lang="it" sz="1100" dirty="0">
                <a:latin typeface="Calibri"/>
                <a:ea typeface="Calibri"/>
                <a:cs typeface="Calibri"/>
                <a:sym typeface="Calibri"/>
              </a:rPr>
              <a:t>Presso la scuola elementare è stato realizzato un impianto a </a:t>
            </a:r>
            <a:r>
              <a:rPr lang="it" sz="1100" b="1" dirty="0">
                <a:latin typeface="Calibri"/>
                <a:ea typeface="Calibri"/>
                <a:cs typeface="Calibri"/>
                <a:sym typeface="Calibri"/>
              </a:rPr>
              <a:t>pompa di calore</a:t>
            </a:r>
            <a:r>
              <a:rPr lang="it" sz="1100" dirty="0">
                <a:latin typeface="Calibri"/>
                <a:ea typeface="Calibri"/>
                <a:cs typeface="Calibri"/>
                <a:sym typeface="Calibri"/>
              </a:rPr>
              <a:t> dotato si sistema di avviamento controllato dei compressori, al fine di ridurre il consumo di corrente del 40% in fase di avvio. L’impianto è inoltre provvisto di un sistema di controllo e monitoraggio a distanza al fine di poter programmare interventi.</a:t>
            </a:r>
            <a:endParaRPr sz="1100" dirty="0">
              <a:latin typeface="Calibri"/>
              <a:ea typeface="Calibri"/>
              <a:cs typeface="Calibri"/>
              <a:sym typeface="Calibri"/>
            </a:endParaRPr>
          </a:p>
          <a:p>
            <a:pPr marL="0" marR="139700" lvl="0" indent="0" algn="just" rtl="0">
              <a:lnSpc>
                <a:spcPct val="115000"/>
              </a:lnSpc>
              <a:spcBef>
                <a:spcPts val="1000"/>
              </a:spcBef>
              <a:spcAft>
                <a:spcPts val="0"/>
              </a:spcAft>
              <a:buNone/>
            </a:pPr>
            <a:r>
              <a:rPr lang="it" sz="1100" dirty="0">
                <a:latin typeface="Calibri"/>
                <a:ea typeface="Calibri"/>
                <a:cs typeface="Calibri"/>
                <a:sym typeface="Calibri"/>
              </a:rPr>
              <a:t>Presso la scuola materna sono stati invece effettuati interventi di riqualificazione energetica che comporteranno un risparmio energetico quantificato in </a:t>
            </a:r>
            <a:r>
              <a:rPr lang="it" sz="1100" b="1" dirty="0">
                <a:latin typeface="Calibri"/>
                <a:ea typeface="Calibri"/>
                <a:cs typeface="Calibri"/>
                <a:sym typeface="Calibri"/>
              </a:rPr>
              <a:t>21.249 kWh/anno</a:t>
            </a:r>
            <a:r>
              <a:rPr lang="it" sz="1100" dirty="0">
                <a:latin typeface="Calibri"/>
                <a:ea typeface="Calibri"/>
                <a:cs typeface="Calibri"/>
                <a:sym typeface="Calibri"/>
              </a:rPr>
              <a:t> e un incremento di quattro classi energetiche dell’edificio.  Per quanto riguarda invece il sistema di riscaldamento, le piastre radianti preesistenti sono state sostituite da ventilconvettori e la caldaia esistente è stata sostituita con un chiller elettrico con annesso solare termico per la produzione di acqua calda sanitaria.</a:t>
            </a:r>
            <a:endParaRPr sz="1100" dirty="0">
              <a:latin typeface="Calibri"/>
              <a:ea typeface="Calibri"/>
              <a:cs typeface="Calibri"/>
              <a:sym typeface="Calibri"/>
            </a:endParaRPr>
          </a:p>
        </p:txBody>
      </p:sp>
      <p:pic>
        <p:nvPicPr>
          <p:cNvPr id="318" name="Shape 318"/>
          <p:cNvPicPr preferRelativeResize="0"/>
          <p:nvPr/>
        </p:nvPicPr>
        <p:blipFill rotWithShape="1">
          <a:blip r:embed="rId3">
            <a:alphaModFix/>
          </a:blip>
          <a:srcRect t="20486" b="1497"/>
          <a:stretch/>
        </p:blipFill>
        <p:spPr>
          <a:xfrm>
            <a:off x="311700" y="1224750"/>
            <a:ext cx="2966400" cy="30856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it" sz="2400" b="1">
                <a:latin typeface="Calibri"/>
                <a:ea typeface="Calibri"/>
                <a:cs typeface="Calibri"/>
                <a:sym typeface="Calibri"/>
              </a:rPr>
              <a:t>LE BUONE PRATICHE</a:t>
            </a:r>
            <a:endParaRPr/>
          </a:p>
        </p:txBody>
      </p:sp>
      <p:sp>
        <p:nvSpPr>
          <p:cNvPr id="324" name="Shape 324"/>
          <p:cNvSpPr txBox="1"/>
          <p:nvPr/>
        </p:nvSpPr>
        <p:spPr>
          <a:xfrm>
            <a:off x="453125" y="1057325"/>
            <a:ext cx="4236300" cy="3657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it" b="1">
                <a:latin typeface="Calibri"/>
                <a:ea typeface="Calibri"/>
                <a:cs typeface="Calibri"/>
                <a:sym typeface="Calibri"/>
              </a:rPr>
              <a:t>Rifugio il Grifone</a:t>
            </a:r>
            <a:endParaRPr b="1">
              <a:latin typeface="Calibri"/>
              <a:ea typeface="Calibri"/>
              <a:cs typeface="Calibri"/>
              <a:sym typeface="Calibri"/>
            </a:endParaRPr>
          </a:p>
          <a:p>
            <a:pPr marL="0" lvl="0" indent="0" algn="just" rtl="0">
              <a:lnSpc>
                <a:spcPct val="115000"/>
              </a:lnSpc>
              <a:spcBef>
                <a:spcPts val="1000"/>
              </a:spcBef>
              <a:spcAft>
                <a:spcPts val="0"/>
              </a:spcAft>
              <a:buClr>
                <a:schemeClr val="dk1"/>
              </a:buClr>
              <a:buSzPts val="1100"/>
              <a:buFont typeface="Arial"/>
              <a:buNone/>
            </a:pPr>
            <a:r>
              <a:rPr lang="it" sz="1100">
                <a:solidFill>
                  <a:schemeClr val="dk1"/>
                </a:solidFill>
                <a:latin typeface="Calibri"/>
                <a:ea typeface="Calibri"/>
                <a:cs typeface="Calibri"/>
                <a:sym typeface="Calibri"/>
              </a:rPr>
              <a:t>Nel Comune di Petralia Sottana (PA), all’interno del Parco delle Madonie in località Piano Battaglia, ad un’altezza di 1500 m s.l.m., si trova il </a:t>
            </a:r>
            <a:r>
              <a:rPr lang="it" sz="1100" b="1">
                <a:solidFill>
                  <a:schemeClr val="dk1"/>
                </a:solidFill>
                <a:latin typeface="Calibri"/>
                <a:ea typeface="Calibri"/>
                <a:cs typeface="Calibri"/>
                <a:sym typeface="Calibri"/>
              </a:rPr>
              <a:t>Grifone</a:t>
            </a:r>
            <a:r>
              <a:rPr lang="it" sz="1100">
                <a:solidFill>
                  <a:schemeClr val="dk1"/>
                </a:solidFill>
                <a:latin typeface="Calibri"/>
                <a:ea typeface="Calibri"/>
                <a:cs typeface="Calibri"/>
                <a:sym typeface="Calibri"/>
              </a:rPr>
              <a:t>, locale costruito nel 1990 come rifugio e punto di ristoro ed ora adibito a centro di educazione ambientale e network del turismo sostenibile, gestito dal circolo Legambiente – Francesco Lojacono. Oggetto di significativi </a:t>
            </a:r>
            <a:r>
              <a:rPr lang="it" sz="1100" b="1">
                <a:solidFill>
                  <a:schemeClr val="dk1"/>
                </a:solidFill>
                <a:latin typeface="Calibri"/>
                <a:ea typeface="Calibri"/>
                <a:cs typeface="Calibri"/>
                <a:sym typeface="Calibri"/>
              </a:rPr>
              <a:t>interventi di riqualificazione</a:t>
            </a:r>
            <a:r>
              <a:rPr lang="it" sz="1100">
                <a:solidFill>
                  <a:schemeClr val="dk1"/>
                </a:solidFill>
                <a:latin typeface="Calibri"/>
                <a:ea typeface="Calibri"/>
                <a:cs typeface="Calibri"/>
                <a:sym typeface="Calibri"/>
              </a:rPr>
              <a:t> energetica come la sostituzione del generatore di calore a gasolio con una nuova </a:t>
            </a:r>
            <a:r>
              <a:rPr lang="it" sz="1100" b="1">
                <a:solidFill>
                  <a:schemeClr val="dk1"/>
                </a:solidFill>
                <a:latin typeface="Calibri"/>
                <a:ea typeface="Calibri"/>
                <a:cs typeface="Calibri"/>
                <a:sym typeface="Calibri"/>
              </a:rPr>
              <a:t>caldaia a biomassa</a:t>
            </a:r>
            <a:r>
              <a:rPr lang="it" sz="1100">
                <a:solidFill>
                  <a:schemeClr val="dk1"/>
                </a:solidFill>
                <a:latin typeface="Calibri"/>
                <a:ea typeface="Calibri"/>
                <a:cs typeface="Calibri"/>
                <a:sym typeface="Calibri"/>
              </a:rPr>
              <a:t> (pellet) a tre giri di fumi e l’adeguamento di tutto l’impianto termico, l’installazione di un impianto </a:t>
            </a:r>
            <a:r>
              <a:rPr lang="it" sz="1100" b="1">
                <a:solidFill>
                  <a:schemeClr val="dk1"/>
                </a:solidFill>
                <a:latin typeface="Calibri"/>
                <a:ea typeface="Calibri"/>
                <a:cs typeface="Calibri"/>
                <a:sym typeface="Calibri"/>
              </a:rPr>
              <a:t>solare termico</a:t>
            </a:r>
            <a:r>
              <a:rPr lang="it" sz="1100">
                <a:solidFill>
                  <a:schemeClr val="dk1"/>
                </a:solidFill>
                <a:latin typeface="Calibri"/>
                <a:ea typeface="Calibri"/>
                <a:cs typeface="Calibri"/>
                <a:sym typeface="Calibri"/>
              </a:rPr>
              <a:t> da 3,75 mq e l’installazione di un </a:t>
            </a:r>
            <a:r>
              <a:rPr lang="it" sz="1100" b="1">
                <a:solidFill>
                  <a:schemeClr val="dk1"/>
                </a:solidFill>
                <a:latin typeface="Calibri"/>
                <a:ea typeface="Calibri"/>
                <a:cs typeface="Calibri"/>
                <a:sym typeface="Calibri"/>
              </a:rPr>
              <a:t>impianto fotovoltaico</a:t>
            </a:r>
            <a:r>
              <a:rPr lang="it" sz="1100">
                <a:solidFill>
                  <a:schemeClr val="dk1"/>
                </a:solidFill>
                <a:latin typeface="Calibri"/>
                <a:ea typeface="Calibri"/>
                <a:cs typeface="Calibri"/>
                <a:sym typeface="Calibri"/>
              </a:rPr>
              <a:t>. Sono stati inoltre </a:t>
            </a:r>
            <a:r>
              <a:rPr lang="it" sz="1100" b="1">
                <a:solidFill>
                  <a:schemeClr val="dk1"/>
                </a:solidFill>
                <a:latin typeface="Calibri"/>
                <a:ea typeface="Calibri"/>
                <a:cs typeface="Calibri"/>
                <a:sym typeface="Calibri"/>
              </a:rPr>
              <a:t>sostituiti tutti gli infissi</a:t>
            </a:r>
            <a:r>
              <a:rPr lang="it" sz="1100">
                <a:solidFill>
                  <a:schemeClr val="dk1"/>
                </a:solidFill>
                <a:latin typeface="Calibri"/>
                <a:ea typeface="Calibri"/>
                <a:cs typeface="Calibri"/>
                <a:sym typeface="Calibri"/>
              </a:rPr>
              <a:t> esterni in legno con nuovi realizzati in PVC color legno, con doppio telaio a 5 camere, vetrocamera a doppia camera e vetri basso emissivi.</a:t>
            </a:r>
            <a:endParaRPr sz="11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it" sz="1100">
                <a:solidFill>
                  <a:schemeClr val="dk1"/>
                </a:solidFill>
                <a:latin typeface="Calibri"/>
                <a:ea typeface="Calibri"/>
                <a:cs typeface="Calibri"/>
                <a:sym typeface="Calibri"/>
              </a:rPr>
              <a:t>Al fine di migliorare le prestazioni termiche delle pareti verticali opache, si è provveduto ad isolare le pareti perimetrali mediante l’applicazione di </a:t>
            </a:r>
            <a:r>
              <a:rPr lang="it" sz="1100" b="1">
                <a:solidFill>
                  <a:schemeClr val="dk1"/>
                </a:solidFill>
                <a:latin typeface="Calibri"/>
                <a:ea typeface="Calibri"/>
                <a:cs typeface="Calibri"/>
                <a:sym typeface="Calibri"/>
              </a:rPr>
              <a:t>pannelli termoisolanti</a:t>
            </a:r>
            <a:r>
              <a:rPr lang="it" sz="1100">
                <a:solidFill>
                  <a:schemeClr val="dk1"/>
                </a:solidFill>
                <a:latin typeface="Calibri"/>
                <a:ea typeface="Calibri"/>
                <a:cs typeface="Calibri"/>
                <a:sym typeface="Calibri"/>
              </a:rPr>
              <a:t> in lastre, posti in opera con malta adesiva previo fissaggio meccanico.</a:t>
            </a:r>
            <a:endParaRPr>
              <a:latin typeface="Calibri"/>
              <a:ea typeface="Calibri"/>
              <a:cs typeface="Calibri"/>
              <a:sym typeface="Calibri"/>
            </a:endParaRPr>
          </a:p>
        </p:txBody>
      </p:sp>
      <p:pic>
        <p:nvPicPr>
          <p:cNvPr id="325" name="Shape 325"/>
          <p:cNvPicPr preferRelativeResize="0"/>
          <p:nvPr/>
        </p:nvPicPr>
        <p:blipFill>
          <a:blip r:embed="rId3">
            <a:alphaModFix/>
          </a:blip>
          <a:stretch>
            <a:fillRect/>
          </a:stretch>
        </p:blipFill>
        <p:spPr>
          <a:xfrm>
            <a:off x="4731575" y="1861175"/>
            <a:ext cx="4236176" cy="23828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it" sz="2400" b="1">
                <a:latin typeface="Calibri"/>
                <a:ea typeface="Calibri"/>
                <a:cs typeface="Calibri"/>
                <a:sym typeface="Calibri"/>
              </a:rPr>
              <a:t>LE BUONE PRATICHE</a:t>
            </a:r>
            <a:endParaRPr/>
          </a:p>
          <a:p>
            <a:pPr marL="0" lvl="0" indent="0">
              <a:spcBef>
                <a:spcPts val="0"/>
              </a:spcBef>
              <a:spcAft>
                <a:spcPts val="0"/>
              </a:spcAft>
              <a:buNone/>
            </a:pPr>
            <a:endParaRPr/>
          </a:p>
        </p:txBody>
      </p:sp>
      <p:sp>
        <p:nvSpPr>
          <p:cNvPr id="331" name="Shape 331"/>
          <p:cNvSpPr txBox="1">
            <a:spLocks noGrp="1"/>
          </p:cNvSpPr>
          <p:nvPr>
            <p:ph type="body" idx="1"/>
          </p:nvPr>
        </p:nvSpPr>
        <p:spPr>
          <a:xfrm>
            <a:off x="351450" y="941525"/>
            <a:ext cx="8520600" cy="20910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it-IT" sz="1400" b="1" dirty="0" smtClean="0">
                <a:solidFill>
                  <a:srgbClr val="000000"/>
                </a:solidFill>
                <a:latin typeface="Calibri"/>
                <a:ea typeface="Calibri"/>
                <a:cs typeface="Calibri"/>
                <a:sym typeface="Calibri"/>
              </a:rPr>
              <a:t>Comune di Menfi</a:t>
            </a:r>
            <a:endParaRPr sz="1400" b="1" dirty="0">
              <a:solidFill>
                <a:srgbClr val="000000"/>
              </a:solidFill>
              <a:latin typeface="Calibri"/>
              <a:ea typeface="Calibri"/>
              <a:cs typeface="Calibri"/>
              <a:sym typeface="Calibri"/>
            </a:endParaRPr>
          </a:p>
          <a:p>
            <a:pPr marL="0" lvl="0" indent="0" algn="just" rtl="0">
              <a:lnSpc>
                <a:spcPct val="115000"/>
              </a:lnSpc>
              <a:spcBef>
                <a:spcPts val="1000"/>
              </a:spcBef>
              <a:spcAft>
                <a:spcPts val="0"/>
              </a:spcAft>
              <a:buClr>
                <a:schemeClr val="dk1"/>
              </a:buClr>
              <a:buSzPts val="1100"/>
              <a:buFont typeface="Arial"/>
              <a:buNone/>
            </a:pPr>
            <a:r>
              <a:rPr lang="it" sz="1100" dirty="0" smtClean="0">
                <a:solidFill>
                  <a:schemeClr val="dk1"/>
                </a:solidFill>
                <a:latin typeface="Calibri"/>
                <a:ea typeface="Calibri"/>
                <a:cs typeface="Calibri"/>
                <a:sym typeface="Calibri"/>
              </a:rPr>
              <a:t>La Scuola Elementare «Norino Cacioppo», situata </a:t>
            </a:r>
            <a:r>
              <a:rPr lang="it" sz="1100" dirty="0">
                <a:solidFill>
                  <a:schemeClr val="dk1"/>
                </a:solidFill>
                <a:latin typeface="Calibri"/>
                <a:ea typeface="Calibri"/>
                <a:cs typeface="Calibri"/>
                <a:sym typeface="Calibri"/>
              </a:rPr>
              <a:t>nel </a:t>
            </a:r>
            <a:r>
              <a:rPr lang="it" sz="1100" b="1" dirty="0">
                <a:solidFill>
                  <a:schemeClr val="dk1"/>
                </a:solidFill>
                <a:latin typeface="Calibri"/>
                <a:ea typeface="Calibri"/>
                <a:cs typeface="Calibri"/>
                <a:sym typeface="Calibri"/>
              </a:rPr>
              <a:t>Comune di Menfi (AG)</a:t>
            </a:r>
            <a:r>
              <a:rPr lang="it" sz="1100" dirty="0">
                <a:solidFill>
                  <a:schemeClr val="dk1"/>
                </a:solidFill>
                <a:latin typeface="Calibri"/>
                <a:ea typeface="Calibri"/>
                <a:cs typeface="Calibri"/>
                <a:sym typeface="Calibri"/>
              </a:rPr>
              <a:t>, nel 2017 è stata oggetto di un intervento di riqualificazione con la realizzazione di una struttura geodetica ad uso palestra nello spazio retrostante l’istituto scolastico. Questa particolare struttura è composta da una serie di aste e nodi prefabbricati tali da formare un fitto reticolo di triangoli di PVC a doppio telo, costituito da una doppia membrana termosaldata che crea un'intercapedine d’aria con funzione isolante. La trasmittanza totale è pari a circa 1.15 W/m</a:t>
            </a:r>
            <a:r>
              <a:rPr lang="it" sz="1100" baseline="30000" dirty="0">
                <a:solidFill>
                  <a:schemeClr val="dk1"/>
                </a:solidFill>
                <a:latin typeface="Calibri"/>
                <a:ea typeface="Calibri"/>
                <a:cs typeface="Calibri"/>
                <a:sym typeface="Calibri"/>
              </a:rPr>
              <a:t>2</a:t>
            </a:r>
            <a:r>
              <a:rPr lang="it" sz="1100" dirty="0">
                <a:solidFill>
                  <a:schemeClr val="dk1"/>
                </a:solidFill>
                <a:latin typeface="Calibri"/>
                <a:ea typeface="Calibri"/>
                <a:cs typeface="Calibri"/>
                <a:sym typeface="Calibri"/>
              </a:rPr>
              <a:t>K. La copertura è costituita da un particolare tessuto tipo poliestere ad alta tenacità che migliora le prestazioni termiche della struttura e diminuisce i costi di gestione invernali per il riscaldamento oltre che dare beneficio anche durante la stagione estiva, unitamente all’apertura dei 2 lati scorrevoli della struttura. Per migliorare ulteriormente le prestazioni energetiche dell’istituto, in corrispondenza degli ingressi principali della scuola, sono stati realizzati due porticati con copertura fotovoltaica ciascuno di una potenza di </a:t>
            </a:r>
            <a:r>
              <a:rPr lang="it" sz="1100" b="1" dirty="0">
                <a:solidFill>
                  <a:schemeClr val="dk1"/>
                </a:solidFill>
                <a:latin typeface="Calibri"/>
                <a:ea typeface="Calibri"/>
                <a:cs typeface="Calibri"/>
                <a:sym typeface="Calibri"/>
              </a:rPr>
              <a:t>5,4 kW</a:t>
            </a:r>
            <a:r>
              <a:rPr lang="it" sz="1100" dirty="0">
                <a:solidFill>
                  <a:schemeClr val="dk1"/>
                </a:solidFill>
                <a:latin typeface="Calibri"/>
                <a:ea typeface="Calibri"/>
                <a:cs typeface="Calibri"/>
                <a:sym typeface="Calibri"/>
              </a:rPr>
              <a:t> per complessivi</a:t>
            </a:r>
            <a:r>
              <a:rPr lang="it" sz="1100" b="1" dirty="0">
                <a:solidFill>
                  <a:schemeClr val="dk1"/>
                </a:solidFill>
                <a:latin typeface="Calibri"/>
                <a:ea typeface="Calibri"/>
                <a:cs typeface="Calibri"/>
                <a:sym typeface="Calibri"/>
              </a:rPr>
              <a:t> 10, 8 kW.</a:t>
            </a:r>
            <a:r>
              <a:rPr lang="it" sz="1100" dirty="0">
                <a:solidFill>
                  <a:schemeClr val="dk1"/>
                </a:solidFill>
                <a:latin typeface="Calibri"/>
                <a:ea typeface="Calibri"/>
                <a:cs typeface="Calibri"/>
                <a:sym typeface="Calibri"/>
              </a:rPr>
              <a:t>  Questo intervento, sommato alla potenza elettrica derivante dall'impianto fotovoltaico preesistente di </a:t>
            </a:r>
            <a:r>
              <a:rPr lang="it" sz="1100" b="1" dirty="0">
                <a:solidFill>
                  <a:schemeClr val="dk1"/>
                </a:solidFill>
                <a:latin typeface="Calibri"/>
                <a:ea typeface="Calibri"/>
                <a:cs typeface="Calibri"/>
                <a:sym typeface="Calibri"/>
              </a:rPr>
              <a:t>6,50 kW </a:t>
            </a:r>
            <a:r>
              <a:rPr lang="it" sz="1100" dirty="0">
                <a:solidFill>
                  <a:schemeClr val="dk1"/>
                </a:solidFill>
                <a:latin typeface="Calibri"/>
                <a:ea typeface="Calibri"/>
                <a:cs typeface="Calibri"/>
                <a:sym typeface="Calibri"/>
              </a:rPr>
              <a:t>posto sul tetto della scuola, consente la piena autonomia della struttura scolastica dalla pubblica rete elettrica.</a:t>
            </a:r>
            <a:endParaRPr dirty="0"/>
          </a:p>
        </p:txBody>
      </p:sp>
      <p:pic>
        <p:nvPicPr>
          <p:cNvPr id="332" name="Shape 332"/>
          <p:cNvPicPr preferRelativeResize="0"/>
          <p:nvPr/>
        </p:nvPicPr>
        <p:blipFill>
          <a:blip r:embed="rId3">
            <a:alphaModFix/>
          </a:blip>
          <a:stretch>
            <a:fillRect/>
          </a:stretch>
        </p:blipFill>
        <p:spPr>
          <a:xfrm>
            <a:off x="1643825" y="3173675"/>
            <a:ext cx="2137124" cy="1602851"/>
          </a:xfrm>
          <a:prstGeom prst="rect">
            <a:avLst/>
          </a:prstGeom>
          <a:noFill/>
          <a:ln>
            <a:noFill/>
          </a:ln>
        </p:spPr>
      </p:pic>
      <p:pic>
        <p:nvPicPr>
          <p:cNvPr id="333" name="Shape 333"/>
          <p:cNvPicPr preferRelativeResize="0"/>
          <p:nvPr/>
        </p:nvPicPr>
        <p:blipFill>
          <a:blip r:embed="rId4">
            <a:alphaModFix/>
          </a:blip>
          <a:stretch>
            <a:fillRect/>
          </a:stretch>
        </p:blipFill>
        <p:spPr>
          <a:xfrm>
            <a:off x="5111549" y="3110113"/>
            <a:ext cx="2400995" cy="1729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it" sz="2400" b="1">
                <a:latin typeface="Calibri"/>
                <a:ea typeface="Calibri"/>
                <a:cs typeface="Calibri"/>
                <a:sym typeface="Calibri"/>
              </a:rPr>
              <a:t>LE BUONE PRATICHE</a:t>
            </a:r>
            <a:endParaRPr/>
          </a:p>
        </p:txBody>
      </p:sp>
      <p:sp>
        <p:nvSpPr>
          <p:cNvPr id="339" name="Shape 339"/>
          <p:cNvSpPr txBox="1">
            <a:spLocks noGrp="1"/>
          </p:cNvSpPr>
          <p:nvPr>
            <p:ph type="body" idx="1"/>
          </p:nvPr>
        </p:nvSpPr>
        <p:spPr>
          <a:xfrm>
            <a:off x="311700" y="3169250"/>
            <a:ext cx="8520600" cy="1519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it" sz="1100">
                <a:solidFill>
                  <a:schemeClr val="dk1"/>
                </a:solidFill>
                <a:highlight>
                  <a:srgbClr val="FFFFFF"/>
                </a:highlight>
                <a:latin typeface="Calibri"/>
                <a:ea typeface="Calibri"/>
                <a:cs typeface="Calibri"/>
                <a:sym typeface="Calibri"/>
              </a:rPr>
              <a:t>Per Tenuta dei Mille il sole della Sicilia non è solo ottimo per produrre buonissime uve ma anche per produrre l’energia necessaria ad alimentare i moderni macchinari di vinificazione e conservazione del vino. L’azienda ha, infatti, messo in servizio nel 2011 un moderno </a:t>
            </a:r>
            <a:r>
              <a:rPr lang="it" sz="1100" b="1">
                <a:solidFill>
                  <a:schemeClr val="dk1"/>
                </a:solidFill>
                <a:highlight>
                  <a:srgbClr val="FFFFFF"/>
                </a:highlight>
                <a:latin typeface="Calibri"/>
                <a:ea typeface="Calibri"/>
                <a:cs typeface="Calibri"/>
                <a:sym typeface="Calibri"/>
              </a:rPr>
              <a:t>impianto fotovoltaico totalmente integrato</a:t>
            </a:r>
            <a:r>
              <a:rPr lang="it" sz="1100">
                <a:solidFill>
                  <a:schemeClr val="dk1"/>
                </a:solidFill>
                <a:highlight>
                  <a:srgbClr val="FFFFFF"/>
                </a:highlight>
                <a:latin typeface="Calibri"/>
                <a:ea typeface="Calibri"/>
                <a:cs typeface="Calibri"/>
                <a:sym typeface="Calibri"/>
              </a:rPr>
              <a:t> sul tetto aziendale e quindi a basso impatto ambientale.</a:t>
            </a:r>
            <a:endParaRPr sz="1100">
              <a:solidFill>
                <a:schemeClr val="dk1"/>
              </a:solidFill>
              <a:highlight>
                <a:srgbClr val="FFFFFF"/>
              </a:highlight>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it" sz="1100">
                <a:solidFill>
                  <a:schemeClr val="dk1"/>
                </a:solidFill>
                <a:highlight>
                  <a:srgbClr val="FFFFFF"/>
                </a:highlight>
                <a:latin typeface="Calibri"/>
                <a:ea typeface="Calibri"/>
                <a:cs typeface="Calibri"/>
                <a:sym typeface="Calibri"/>
              </a:rPr>
              <a:t>L’impianto, gestito dall’azienda italiana Medielettra, è suddiviso in quattro sotto campi per una potenza di picco di </a:t>
            </a:r>
            <a:r>
              <a:rPr lang="it" sz="1100" b="1">
                <a:solidFill>
                  <a:schemeClr val="dk1"/>
                </a:solidFill>
                <a:highlight>
                  <a:srgbClr val="FFFFFF"/>
                </a:highlight>
                <a:latin typeface="Calibri"/>
                <a:ea typeface="Calibri"/>
                <a:cs typeface="Calibri"/>
                <a:sym typeface="Calibri"/>
              </a:rPr>
              <a:t>54 kW</a:t>
            </a:r>
            <a:r>
              <a:rPr lang="it" sz="1100">
                <a:solidFill>
                  <a:schemeClr val="dk1"/>
                </a:solidFill>
                <a:highlight>
                  <a:srgbClr val="FFFFFF"/>
                </a:highlight>
                <a:latin typeface="Calibri"/>
                <a:ea typeface="Calibri"/>
                <a:cs typeface="Calibri"/>
                <a:sym typeface="Calibri"/>
              </a:rPr>
              <a:t>. Produce annualmente circa 74.548 kWh per un risparmio di CO</a:t>
            </a:r>
            <a:r>
              <a:rPr lang="it" sz="1100" baseline="-25000">
                <a:solidFill>
                  <a:schemeClr val="dk1"/>
                </a:solidFill>
                <a:highlight>
                  <a:srgbClr val="FFFFFF"/>
                </a:highlight>
                <a:latin typeface="Calibri"/>
                <a:ea typeface="Calibri"/>
                <a:cs typeface="Calibri"/>
                <a:sym typeface="Calibri"/>
              </a:rPr>
              <a:t>2 </a:t>
            </a:r>
            <a:r>
              <a:rPr lang="it" sz="1100">
                <a:solidFill>
                  <a:schemeClr val="dk1"/>
                </a:solidFill>
                <a:highlight>
                  <a:srgbClr val="FFFFFF"/>
                </a:highlight>
                <a:latin typeface="Calibri"/>
                <a:ea typeface="Calibri"/>
                <a:cs typeface="Calibri"/>
                <a:sym typeface="Calibri"/>
              </a:rPr>
              <a:t>di circa 37,6 ton/anno. Inoltre, permette di evitare l’immissione in atmosfera di circa 19,4 kg/anno di NO</a:t>
            </a:r>
            <a:r>
              <a:rPr lang="it" sz="1100" baseline="-25000">
                <a:solidFill>
                  <a:schemeClr val="dk1"/>
                </a:solidFill>
                <a:highlight>
                  <a:srgbClr val="FFFFFF"/>
                </a:highlight>
                <a:latin typeface="Calibri"/>
                <a:ea typeface="Calibri"/>
                <a:cs typeface="Calibri"/>
                <a:sym typeface="Calibri"/>
              </a:rPr>
              <a:t> </a:t>
            </a:r>
            <a:r>
              <a:rPr lang="it" sz="1100">
                <a:solidFill>
                  <a:schemeClr val="dk1"/>
                </a:solidFill>
                <a:highlight>
                  <a:srgbClr val="FFFFFF"/>
                </a:highlight>
                <a:latin typeface="Calibri"/>
                <a:ea typeface="Calibri"/>
                <a:cs typeface="Calibri"/>
                <a:sym typeface="Calibri"/>
              </a:rPr>
              <a:t>e 12,7</a:t>
            </a:r>
            <a:r>
              <a:rPr lang="it" sz="1100" baseline="-25000">
                <a:solidFill>
                  <a:schemeClr val="dk1"/>
                </a:solidFill>
                <a:highlight>
                  <a:srgbClr val="FFFFFF"/>
                </a:highlight>
                <a:latin typeface="Calibri"/>
                <a:ea typeface="Calibri"/>
                <a:cs typeface="Calibri"/>
                <a:sym typeface="Calibri"/>
              </a:rPr>
              <a:t> </a:t>
            </a:r>
            <a:r>
              <a:rPr lang="it" sz="1100">
                <a:solidFill>
                  <a:schemeClr val="dk1"/>
                </a:solidFill>
                <a:highlight>
                  <a:srgbClr val="FFFFFF"/>
                </a:highlight>
                <a:latin typeface="Calibri"/>
                <a:ea typeface="Calibri"/>
                <a:cs typeface="Calibri"/>
                <a:sym typeface="Calibri"/>
              </a:rPr>
              <a:t>kg/anno di SO</a:t>
            </a:r>
            <a:r>
              <a:rPr lang="it" sz="1100" baseline="-25000">
                <a:solidFill>
                  <a:schemeClr val="dk1"/>
                </a:solidFill>
                <a:highlight>
                  <a:srgbClr val="FFFFFF"/>
                </a:highlight>
                <a:latin typeface="Calibri"/>
                <a:ea typeface="Calibri"/>
                <a:cs typeface="Calibri"/>
                <a:sym typeface="Calibri"/>
              </a:rPr>
              <a:t>2</a:t>
            </a:r>
            <a:r>
              <a:rPr lang="it" sz="1100">
                <a:solidFill>
                  <a:schemeClr val="dk1"/>
                </a:solidFill>
                <a:highlight>
                  <a:srgbClr val="FFFFFF"/>
                </a:highlight>
                <a:latin typeface="Calibri"/>
                <a:ea typeface="Calibri"/>
                <a:cs typeface="Calibri"/>
                <a:sym typeface="Calibri"/>
              </a:rPr>
              <a:t>.</a:t>
            </a:r>
            <a:endParaRPr sz="1100">
              <a:latin typeface="Calibri"/>
              <a:ea typeface="Calibri"/>
              <a:cs typeface="Calibri"/>
              <a:sym typeface="Calibri"/>
            </a:endParaRPr>
          </a:p>
        </p:txBody>
      </p:sp>
      <p:pic>
        <p:nvPicPr>
          <p:cNvPr id="340" name="Shape 340"/>
          <p:cNvPicPr preferRelativeResize="0"/>
          <p:nvPr/>
        </p:nvPicPr>
        <p:blipFill rotWithShape="1">
          <a:blip r:embed="rId3">
            <a:alphaModFix/>
          </a:blip>
          <a:srcRect t="29058" b="20247"/>
          <a:stretch/>
        </p:blipFill>
        <p:spPr>
          <a:xfrm>
            <a:off x="2896425" y="1294025"/>
            <a:ext cx="5882799" cy="2012425"/>
          </a:xfrm>
          <a:prstGeom prst="rect">
            <a:avLst/>
          </a:prstGeom>
          <a:noFill/>
          <a:ln>
            <a:noFill/>
          </a:ln>
        </p:spPr>
      </p:pic>
      <p:sp>
        <p:nvSpPr>
          <p:cNvPr id="341" name="Shape 341"/>
          <p:cNvSpPr txBox="1"/>
          <p:nvPr/>
        </p:nvSpPr>
        <p:spPr>
          <a:xfrm>
            <a:off x="311700" y="864800"/>
            <a:ext cx="2388600" cy="26694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it" b="1">
                <a:solidFill>
                  <a:schemeClr val="dk1"/>
                </a:solidFill>
                <a:highlight>
                  <a:schemeClr val="lt1"/>
                </a:highlight>
                <a:latin typeface="Calibri"/>
                <a:ea typeface="Calibri"/>
                <a:cs typeface="Calibri"/>
                <a:sym typeface="Calibri"/>
              </a:rPr>
              <a:t>Tenuta dei Mille</a:t>
            </a:r>
            <a:endParaRPr b="1">
              <a:solidFill>
                <a:schemeClr val="dk1"/>
              </a:solidFill>
              <a:highlight>
                <a:schemeClr val="lt1"/>
              </a:highlight>
              <a:latin typeface="Calibri"/>
              <a:ea typeface="Calibri"/>
              <a:cs typeface="Calibri"/>
              <a:sym typeface="Calibri"/>
            </a:endParaRPr>
          </a:p>
          <a:p>
            <a:pPr marL="0" lvl="0" indent="0" algn="just" rtl="0">
              <a:lnSpc>
                <a:spcPct val="115000"/>
              </a:lnSpc>
              <a:spcBef>
                <a:spcPts val="1000"/>
              </a:spcBef>
              <a:spcAft>
                <a:spcPts val="0"/>
              </a:spcAft>
              <a:buNone/>
            </a:pPr>
            <a:r>
              <a:rPr lang="it" sz="1100">
                <a:solidFill>
                  <a:schemeClr val="dk1"/>
                </a:solidFill>
                <a:highlight>
                  <a:schemeClr val="lt1"/>
                </a:highlight>
                <a:latin typeface="Calibri"/>
                <a:ea typeface="Calibri"/>
                <a:cs typeface="Calibri"/>
                <a:sym typeface="Calibri"/>
              </a:rPr>
              <a:t>Azienda vinicola sita nel </a:t>
            </a:r>
            <a:r>
              <a:rPr lang="it" sz="1100" b="1">
                <a:solidFill>
                  <a:schemeClr val="dk1"/>
                </a:solidFill>
                <a:highlight>
                  <a:schemeClr val="lt1"/>
                </a:highlight>
                <a:latin typeface="Calibri"/>
                <a:ea typeface="Calibri"/>
                <a:cs typeface="Calibri"/>
                <a:sym typeface="Calibri"/>
              </a:rPr>
              <a:t>Comune di Menfi (AG)</a:t>
            </a:r>
            <a:r>
              <a:rPr lang="it" sz="1100">
                <a:solidFill>
                  <a:schemeClr val="dk1"/>
                </a:solidFill>
                <a:highlight>
                  <a:schemeClr val="lt1"/>
                </a:highlight>
                <a:latin typeface="Calibri"/>
                <a:ea typeface="Calibri"/>
                <a:cs typeface="Calibri"/>
                <a:sym typeface="Calibri"/>
              </a:rPr>
              <a:t>. La tenuta si estende per una superficie di circa venti ettari e dispone di una cantina di nuovissima costruzione e attrezzature all’avanguardia. Da sempre l’azienda coltiva l’ambizione di condividere la qualità dei suoi prodotti con consumatori di tutto il mondo per dar loro l’opportunità di apprezzare vino e olio dal genuino sapore Siciliano.</a:t>
            </a:r>
            <a:endParaRPr sz="11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it" sz="2400" b="1">
                <a:latin typeface="Calibri"/>
                <a:ea typeface="Calibri"/>
                <a:cs typeface="Calibri"/>
                <a:sym typeface="Calibri"/>
              </a:rPr>
              <a:t>LE BUONE PRATICHE</a:t>
            </a:r>
            <a:endParaRPr/>
          </a:p>
        </p:txBody>
      </p:sp>
      <p:pic>
        <p:nvPicPr>
          <p:cNvPr id="347" name="Shape 347"/>
          <p:cNvPicPr preferRelativeResize="0"/>
          <p:nvPr/>
        </p:nvPicPr>
        <p:blipFill rotWithShape="1">
          <a:blip r:embed="rId3">
            <a:alphaModFix/>
          </a:blip>
          <a:srcRect t="17929" b="7230"/>
          <a:stretch/>
        </p:blipFill>
        <p:spPr>
          <a:xfrm>
            <a:off x="768927" y="2916381"/>
            <a:ext cx="3380509" cy="1936172"/>
          </a:xfrm>
          <a:prstGeom prst="rect">
            <a:avLst/>
          </a:prstGeom>
          <a:noFill/>
          <a:ln>
            <a:noFill/>
          </a:ln>
        </p:spPr>
      </p:pic>
      <p:sp>
        <p:nvSpPr>
          <p:cNvPr id="348" name="Shape 348"/>
          <p:cNvSpPr txBox="1"/>
          <p:nvPr/>
        </p:nvSpPr>
        <p:spPr>
          <a:xfrm>
            <a:off x="90054" y="962892"/>
            <a:ext cx="4526679" cy="2299854"/>
          </a:xfrm>
          <a:prstGeom prst="rect">
            <a:avLst/>
          </a:prstGeom>
          <a:noFill/>
          <a:ln>
            <a:noFill/>
          </a:ln>
        </p:spPr>
        <p:txBody>
          <a:bodyPr spcFirstLastPara="1" wrap="square" lIns="91425" tIns="91425" rIns="91425" bIns="91425" anchor="ctr" anchorCtr="0">
            <a:noAutofit/>
          </a:bodyPr>
          <a:lstStyle/>
          <a:p>
            <a:pPr algn="just">
              <a:lnSpc>
                <a:spcPct val="115000"/>
              </a:lnSpc>
              <a:buClr>
                <a:schemeClr val="dk1"/>
              </a:buClr>
              <a:buSzPts val="1100"/>
            </a:pPr>
            <a:r>
              <a:rPr lang="it-IT" b="1" dirty="0">
                <a:latin typeface="Calibri"/>
                <a:ea typeface="Calibri"/>
                <a:cs typeface="Calibri"/>
                <a:sym typeface="Calibri"/>
              </a:rPr>
              <a:t>Comune di Ragusa</a:t>
            </a:r>
          </a:p>
          <a:p>
            <a:pPr marL="0" lvl="0" indent="0" algn="just" rtl="0">
              <a:lnSpc>
                <a:spcPct val="115000"/>
              </a:lnSpc>
              <a:spcBef>
                <a:spcPts val="0"/>
              </a:spcBef>
              <a:spcAft>
                <a:spcPts val="0"/>
              </a:spcAft>
              <a:buNone/>
            </a:pPr>
            <a:endParaRPr lang="it" sz="300" dirty="0" smtClean="0">
              <a:highlight>
                <a:schemeClr val="lt1"/>
              </a:highlight>
              <a:latin typeface="Calibri"/>
              <a:ea typeface="Calibri"/>
              <a:cs typeface="Calibri"/>
              <a:sym typeface="Calibri"/>
            </a:endParaRPr>
          </a:p>
          <a:p>
            <a:pPr marL="0" lvl="0" indent="0" algn="just" rtl="0">
              <a:lnSpc>
                <a:spcPct val="115000"/>
              </a:lnSpc>
              <a:spcBef>
                <a:spcPts val="0"/>
              </a:spcBef>
              <a:spcAft>
                <a:spcPts val="0"/>
              </a:spcAft>
              <a:buNone/>
            </a:pPr>
            <a:r>
              <a:rPr lang="it" sz="1100" dirty="0" smtClean="0">
                <a:highlight>
                  <a:schemeClr val="lt1"/>
                </a:highlight>
                <a:latin typeface="Calibri"/>
                <a:ea typeface="Calibri"/>
                <a:cs typeface="Calibri"/>
                <a:sym typeface="Calibri"/>
              </a:rPr>
              <a:t>Il </a:t>
            </a:r>
            <a:r>
              <a:rPr lang="it" sz="1100" dirty="0">
                <a:highlight>
                  <a:schemeClr val="lt1"/>
                </a:highlight>
                <a:latin typeface="Calibri"/>
                <a:ea typeface="Calibri"/>
                <a:cs typeface="Calibri"/>
                <a:sym typeface="Calibri"/>
              </a:rPr>
              <a:t>Comune di Ragusa ha recuperato un immobile in completo stato di abbandono per utilizzarlo come scuola materna. La masseria, costruita nel 1912, oltre all’adeguamento sismico ha necessitato di opere per l’efficienza energetica, quali: isolamento interno delle pareti perimetrali con materassino di lana di roccia, coperture con tetto ventilato, serramenti esterni in legno con vetrocamera di sicurezza, ad eccezione di quelli del porticato ad anello che sono in alluminio a taglio </a:t>
            </a:r>
            <a:r>
              <a:rPr lang="it" sz="1100" dirty="0" smtClean="0">
                <a:highlight>
                  <a:schemeClr val="lt1"/>
                </a:highlight>
                <a:latin typeface="Calibri"/>
                <a:ea typeface="Calibri"/>
                <a:cs typeface="Calibri"/>
                <a:sym typeface="Calibri"/>
              </a:rPr>
              <a:t>termico, un </a:t>
            </a:r>
            <a:r>
              <a:rPr lang="it" sz="1100" dirty="0">
                <a:highlight>
                  <a:schemeClr val="lt1"/>
                </a:highlight>
                <a:latin typeface="Calibri"/>
                <a:ea typeface="Calibri"/>
                <a:cs typeface="Calibri"/>
                <a:sym typeface="Calibri"/>
              </a:rPr>
              <a:t>impianto termico a </a:t>
            </a:r>
            <a:r>
              <a:rPr lang="it" sz="1100" dirty="0" smtClean="0">
                <a:highlight>
                  <a:schemeClr val="lt1"/>
                </a:highlight>
                <a:latin typeface="Calibri"/>
                <a:ea typeface="Calibri"/>
                <a:cs typeface="Calibri"/>
                <a:sym typeface="Calibri"/>
              </a:rPr>
              <a:t>pavimento e l’installazione </a:t>
            </a:r>
            <a:r>
              <a:rPr lang="it" sz="1100" dirty="0">
                <a:highlight>
                  <a:schemeClr val="lt1"/>
                </a:highlight>
                <a:latin typeface="Calibri"/>
                <a:ea typeface="Calibri"/>
                <a:cs typeface="Calibri"/>
                <a:sym typeface="Calibri"/>
              </a:rPr>
              <a:t>di </a:t>
            </a:r>
            <a:r>
              <a:rPr lang="it" sz="1100" dirty="0" smtClean="0">
                <a:highlight>
                  <a:schemeClr val="lt1"/>
                </a:highlight>
                <a:latin typeface="Calibri"/>
                <a:ea typeface="Calibri"/>
                <a:cs typeface="Calibri"/>
                <a:sym typeface="Calibri"/>
              </a:rPr>
              <a:t>due </a:t>
            </a:r>
            <a:r>
              <a:rPr lang="it" sz="1100" dirty="0">
                <a:highlight>
                  <a:schemeClr val="lt1"/>
                </a:highlight>
                <a:latin typeface="Calibri"/>
                <a:ea typeface="Calibri"/>
                <a:cs typeface="Calibri"/>
                <a:sym typeface="Calibri"/>
              </a:rPr>
              <a:t>caldaie a condensazione </a:t>
            </a:r>
            <a:r>
              <a:rPr lang="it" sz="1100" dirty="0" smtClean="0">
                <a:highlight>
                  <a:schemeClr val="lt1"/>
                </a:highlight>
                <a:latin typeface="Calibri"/>
                <a:ea typeface="Calibri"/>
                <a:cs typeface="Calibri"/>
                <a:sym typeface="Calibri"/>
              </a:rPr>
              <a:t>(pellet </a:t>
            </a:r>
            <a:r>
              <a:rPr lang="it" sz="1100" dirty="0">
                <a:highlight>
                  <a:schemeClr val="lt1"/>
                </a:highlight>
                <a:latin typeface="Calibri"/>
                <a:ea typeface="Calibri"/>
                <a:cs typeface="Calibri"/>
                <a:sym typeface="Calibri"/>
              </a:rPr>
              <a:t>e </a:t>
            </a:r>
            <a:r>
              <a:rPr lang="it" sz="1100" dirty="0" smtClean="0">
                <a:highlight>
                  <a:schemeClr val="lt1"/>
                </a:highlight>
                <a:latin typeface="Calibri"/>
                <a:ea typeface="Calibri"/>
                <a:cs typeface="Calibri"/>
                <a:sym typeface="Calibri"/>
              </a:rPr>
              <a:t>gas).</a:t>
            </a:r>
          </a:p>
          <a:p>
            <a:pPr marL="0" lvl="0" indent="0" algn="just" rtl="0">
              <a:lnSpc>
                <a:spcPct val="115000"/>
              </a:lnSpc>
              <a:spcBef>
                <a:spcPts val="0"/>
              </a:spcBef>
              <a:spcAft>
                <a:spcPts val="0"/>
              </a:spcAft>
              <a:buNone/>
            </a:pPr>
            <a:endParaRPr sz="1100" dirty="0">
              <a:highlight>
                <a:schemeClr val="lt1"/>
              </a:highlight>
              <a:latin typeface="Calibri"/>
              <a:ea typeface="Calibri"/>
              <a:cs typeface="Calibri"/>
              <a:sym typeface="Calibri"/>
            </a:endParaRPr>
          </a:p>
          <a:p>
            <a:pPr marL="0" lvl="0" indent="0" algn="just" rtl="0">
              <a:lnSpc>
                <a:spcPct val="115000"/>
              </a:lnSpc>
              <a:spcBef>
                <a:spcPts val="0"/>
              </a:spcBef>
              <a:spcAft>
                <a:spcPts val="0"/>
              </a:spcAft>
              <a:buNone/>
            </a:pPr>
            <a:endParaRPr sz="1100" dirty="0">
              <a:highlight>
                <a:schemeClr val="lt1"/>
              </a:highlight>
              <a:latin typeface="Calibri"/>
              <a:ea typeface="Calibri"/>
              <a:cs typeface="Calibri"/>
              <a:sym typeface="Calibri"/>
            </a:endParaRPr>
          </a:p>
        </p:txBody>
      </p:sp>
      <p:pic>
        <p:nvPicPr>
          <p:cNvPr id="349" name="Shape 349"/>
          <p:cNvPicPr preferRelativeResize="0"/>
          <p:nvPr/>
        </p:nvPicPr>
        <p:blipFill rotWithShape="1">
          <a:blip r:embed="rId4">
            <a:alphaModFix/>
          </a:blip>
          <a:srcRect l="18413"/>
          <a:stretch/>
        </p:blipFill>
        <p:spPr>
          <a:xfrm>
            <a:off x="4772890" y="1017724"/>
            <a:ext cx="4111657" cy="2144943"/>
          </a:xfrm>
          <a:prstGeom prst="rect">
            <a:avLst/>
          </a:prstGeom>
          <a:noFill/>
          <a:ln>
            <a:noFill/>
          </a:ln>
        </p:spPr>
      </p:pic>
      <p:sp>
        <p:nvSpPr>
          <p:cNvPr id="2" name="Rettangolo 1"/>
          <p:cNvSpPr/>
          <p:nvPr/>
        </p:nvSpPr>
        <p:spPr>
          <a:xfrm>
            <a:off x="4710545" y="3262746"/>
            <a:ext cx="4267226" cy="1443600"/>
          </a:xfrm>
          <a:prstGeom prst="rect">
            <a:avLst/>
          </a:prstGeom>
        </p:spPr>
        <p:txBody>
          <a:bodyPr wrap="square">
            <a:spAutoFit/>
          </a:bodyPr>
          <a:lstStyle/>
          <a:p>
            <a:pPr algn="just">
              <a:lnSpc>
                <a:spcPct val="115000"/>
              </a:lnSpc>
            </a:pPr>
            <a:r>
              <a:rPr lang="it-IT" sz="1100" dirty="0">
                <a:highlight>
                  <a:schemeClr val="lt1"/>
                </a:highlight>
                <a:latin typeface="Calibri"/>
                <a:ea typeface="Calibri"/>
                <a:cs typeface="Calibri"/>
                <a:sym typeface="Calibri"/>
              </a:rPr>
              <a:t>E’ stato installato un </a:t>
            </a:r>
            <a:r>
              <a:rPr lang="it-IT" sz="1100" b="1" dirty="0">
                <a:highlight>
                  <a:schemeClr val="lt1"/>
                </a:highlight>
                <a:latin typeface="Calibri"/>
                <a:ea typeface="Calibri"/>
                <a:cs typeface="Calibri"/>
                <a:sym typeface="Calibri"/>
              </a:rPr>
              <a:t>impianto fotovoltaico da 6 kW</a:t>
            </a:r>
            <a:r>
              <a:rPr lang="it-IT" sz="1100" dirty="0">
                <a:highlight>
                  <a:schemeClr val="lt1"/>
                </a:highlight>
                <a:latin typeface="Calibri"/>
                <a:ea typeface="Calibri"/>
                <a:cs typeface="Calibri"/>
                <a:sym typeface="Calibri"/>
              </a:rPr>
              <a:t> sulla copertura del porticato per rendere autosufficiente la scuola nei consumi elettrici. La scuola è stata inaugurata il 15 gennaio 2018,  attualmente ospita 75 bambini. Inoltre, per la riduzione dei consumi idrici sono stati realizzati due impianti indipendenti: di acqua potabile alimentato dall’acquedotto comunale; di acqua proveniente dal pozzo e dalla raccolta di acqua piovana, per irrigare l’area a verde e alimentare le cassette wc.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it" sz="2400" b="1">
                <a:latin typeface="Calibri"/>
                <a:ea typeface="Calibri"/>
                <a:cs typeface="Calibri"/>
                <a:sym typeface="Calibri"/>
              </a:rPr>
              <a:t>LE BUONE PRATICHE</a:t>
            </a:r>
            <a:endParaRPr/>
          </a:p>
        </p:txBody>
      </p:sp>
      <p:sp>
        <p:nvSpPr>
          <p:cNvPr id="348" name="Shape 348"/>
          <p:cNvSpPr txBox="1"/>
          <p:nvPr/>
        </p:nvSpPr>
        <p:spPr>
          <a:xfrm>
            <a:off x="311700" y="928255"/>
            <a:ext cx="4509682" cy="2784763"/>
          </a:xfrm>
          <a:prstGeom prst="rect">
            <a:avLst/>
          </a:prstGeom>
          <a:noFill/>
          <a:ln>
            <a:noFill/>
          </a:ln>
        </p:spPr>
        <p:txBody>
          <a:bodyPr spcFirstLastPara="1" wrap="square" lIns="91425" tIns="91425" rIns="91425" bIns="91425" anchor="ctr" anchorCtr="0">
            <a:noAutofit/>
          </a:bodyPr>
          <a:lstStyle/>
          <a:p>
            <a:pPr algn="just">
              <a:lnSpc>
                <a:spcPct val="115000"/>
              </a:lnSpc>
              <a:buClr>
                <a:schemeClr val="dk1"/>
              </a:buClr>
              <a:buSzPts val="1100"/>
            </a:pPr>
            <a:r>
              <a:rPr lang="it-IT" b="1" dirty="0" err="1">
                <a:latin typeface="Calibri"/>
                <a:ea typeface="Calibri"/>
                <a:cs typeface="Calibri"/>
                <a:sym typeface="Calibri"/>
              </a:rPr>
              <a:t>Bioinagro</a:t>
            </a:r>
            <a:r>
              <a:rPr lang="it-IT" b="1" dirty="0">
                <a:latin typeface="Calibri"/>
                <a:ea typeface="Calibri"/>
                <a:cs typeface="Calibri"/>
                <a:sym typeface="Calibri"/>
              </a:rPr>
              <a:t> Società Agricola </a:t>
            </a:r>
            <a:r>
              <a:rPr lang="it-IT" b="1" dirty="0" err="1" smtClean="0">
                <a:latin typeface="Calibri"/>
                <a:ea typeface="Calibri"/>
                <a:cs typeface="Calibri"/>
                <a:sym typeface="Calibri"/>
              </a:rPr>
              <a:t>Srl</a:t>
            </a:r>
            <a:endParaRPr lang="it-IT" b="1" dirty="0" smtClean="0">
              <a:latin typeface="Calibri"/>
              <a:ea typeface="Calibri"/>
              <a:cs typeface="Calibri"/>
              <a:sym typeface="Calibri"/>
            </a:endParaRPr>
          </a:p>
          <a:p>
            <a:pPr algn="just">
              <a:lnSpc>
                <a:spcPct val="115000"/>
              </a:lnSpc>
              <a:buClr>
                <a:schemeClr val="dk1"/>
              </a:buClr>
              <a:buSzPts val="1100"/>
            </a:pPr>
            <a:endParaRPr lang="it" sz="1100" dirty="0" smtClean="0">
              <a:highlight>
                <a:schemeClr val="lt1"/>
              </a:highlight>
              <a:latin typeface="Calibri"/>
              <a:ea typeface="Calibri"/>
              <a:cs typeface="Calibri"/>
              <a:sym typeface="Calibri"/>
            </a:endParaRPr>
          </a:p>
          <a:p>
            <a:pPr algn="just">
              <a:lnSpc>
                <a:spcPct val="115000"/>
              </a:lnSpc>
            </a:pPr>
            <a:r>
              <a:rPr lang="it-IT" sz="1100" dirty="0" err="1">
                <a:highlight>
                  <a:schemeClr val="lt1"/>
                </a:highlight>
                <a:latin typeface="Calibri"/>
                <a:ea typeface="Calibri"/>
                <a:cs typeface="Calibri"/>
                <a:sym typeface="Calibri"/>
              </a:rPr>
              <a:t>Bioinagro</a:t>
            </a:r>
            <a:r>
              <a:rPr lang="it-IT" sz="1100" dirty="0">
                <a:highlight>
                  <a:schemeClr val="lt1"/>
                </a:highlight>
                <a:latin typeface="Calibri"/>
                <a:ea typeface="Calibri"/>
                <a:cs typeface="Calibri"/>
                <a:sym typeface="Calibri"/>
              </a:rPr>
              <a:t> Società Agricola </a:t>
            </a:r>
            <a:r>
              <a:rPr lang="it-IT" sz="1100" dirty="0" err="1">
                <a:highlight>
                  <a:schemeClr val="lt1"/>
                </a:highlight>
                <a:latin typeface="Calibri"/>
                <a:ea typeface="Calibri"/>
                <a:cs typeface="Calibri"/>
                <a:sym typeface="Calibri"/>
              </a:rPr>
              <a:t>Srl</a:t>
            </a:r>
            <a:r>
              <a:rPr lang="it-IT" sz="1100" dirty="0">
                <a:highlight>
                  <a:schemeClr val="lt1"/>
                </a:highlight>
                <a:latin typeface="Calibri"/>
                <a:ea typeface="Calibri"/>
                <a:cs typeface="Calibri"/>
                <a:sym typeface="Calibri"/>
              </a:rPr>
              <a:t> è una startup innovativa a vocazione agricola impegnata nella messa a punto di processi estrattivi di </a:t>
            </a:r>
            <a:r>
              <a:rPr lang="it-IT" sz="1100" dirty="0" err="1">
                <a:highlight>
                  <a:schemeClr val="lt1"/>
                </a:highlight>
                <a:latin typeface="Calibri"/>
                <a:ea typeface="Calibri"/>
                <a:cs typeface="Calibri"/>
                <a:sym typeface="Calibri"/>
              </a:rPr>
              <a:t>biochemicals</a:t>
            </a:r>
            <a:r>
              <a:rPr lang="it-IT" sz="1100" dirty="0">
                <a:highlight>
                  <a:schemeClr val="lt1"/>
                </a:highlight>
                <a:latin typeface="Calibri"/>
                <a:ea typeface="Calibri"/>
                <a:cs typeface="Calibri"/>
                <a:sym typeface="Calibri"/>
              </a:rPr>
              <a:t> derivati da scarti di lavorazione di biomasse vegetali siciliane, attraverso la realizzazione del progetto </a:t>
            </a:r>
            <a:r>
              <a:rPr lang="it-IT" sz="1100" dirty="0" err="1">
                <a:highlight>
                  <a:schemeClr val="lt1"/>
                </a:highlight>
                <a:latin typeface="Calibri"/>
                <a:ea typeface="Calibri"/>
                <a:cs typeface="Calibri"/>
                <a:sym typeface="Calibri"/>
              </a:rPr>
              <a:t>OpuntiaBiotech</a:t>
            </a:r>
            <a:r>
              <a:rPr lang="it-IT" sz="1100" dirty="0">
                <a:highlight>
                  <a:schemeClr val="lt1"/>
                </a:highlight>
                <a:latin typeface="Calibri"/>
                <a:ea typeface="Calibri"/>
                <a:cs typeface="Calibri"/>
                <a:sym typeface="Calibri"/>
              </a:rPr>
              <a:t>. Nell’ambito delle proprie attività imprenditoriali </a:t>
            </a:r>
            <a:r>
              <a:rPr lang="it-IT" sz="1100" dirty="0" err="1">
                <a:highlight>
                  <a:schemeClr val="lt1"/>
                </a:highlight>
                <a:latin typeface="Calibri"/>
                <a:ea typeface="Calibri"/>
                <a:cs typeface="Calibri"/>
                <a:sym typeface="Calibri"/>
              </a:rPr>
              <a:t>Bioinagro</a:t>
            </a:r>
            <a:r>
              <a:rPr lang="it-IT" sz="1100" dirty="0">
                <a:highlight>
                  <a:schemeClr val="lt1"/>
                </a:highlight>
                <a:latin typeface="Calibri"/>
                <a:ea typeface="Calibri"/>
                <a:cs typeface="Calibri"/>
                <a:sym typeface="Calibri"/>
              </a:rPr>
              <a:t> ha promosso la realizzazione di un nuovo concetto di </a:t>
            </a:r>
            <a:r>
              <a:rPr lang="it-IT" sz="1100" dirty="0" err="1">
                <a:highlight>
                  <a:schemeClr val="lt1"/>
                </a:highlight>
                <a:latin typeface="Calibri"/>
                <a:ea typeface="Calibri"/>
                <a:cs typeface="Calibri"/>
                <a:sym typeface="Calibri"/>
              </a:rPr>
              <a:t>bio</a:t>
            </a:r>
            <a:r>
              <a:rPr lang="it-IT" sz="1100" dirty="0">
                <a:highlight>
                  <a:schemeClr val="lt1"/>
                </a:highlight>
                <a:latin typeface="Calibri"/>
                <a:ea typeface="Calibri"/>
                <a:cs typeface="Calibri"/>
                <a:sym typeface="Calibri"/>
              </a:rPr>
              <a:t>-raffineria, diffusa ed </a:t>
            </a:r>
            <a:r>
              <a:rPr lang="it-IT" sz="1100" dirty="0" smtClean="0">
                <a:highlight>
                  <a:schemeClr val="lt1"/>
                </a:highlight>
                <a:latin typeface="Calibri"/>
                <a:ea typeface="Calibri"/>
                <a:cs typeface="Calibri"/>
                <a:sym typeface="Calibri"/>
              </a:rPr>
              <a:t>integrata.</a:t>
            </a:r>
            <a:r>
              <a:rPr lang="it-IT" sz="1100" dirty="0">
                <a:highlight>
                  <a:schemeClr val="lt1"/>
                </a:highlight>
                <a:latin typeface="Calibri"/>
                <a:ea typeface="Calibri"/>
                <a:cs typeface="Calibri"/>
                <a:sym typeface="Calibri"/>
              </a:rPr>
              <a:t> Con questa logica </a:t>
            </a:r>
            <a:r>
              <a:rPr lang="it-IT" sz="1100" dirty="0" err="1">
                <a:highlight>
                  <a:schemeClr val="lt1"/>
                </a:highlight>
                <a:latin typeface="Calibri"/>
                <a:ea typeface="Calibri"/>
                <a:cs typeface="Calibri"/>
                <a:sym typeface="Calibri"/>
              </a:rPr>
              <a:t>Bioinagro</a:t>
            </a:r>
            <a:r>
              <a:rPr lang="it-IT" sz="1100" dirty="0">
                <a:highlight>
                  <a:schemeClr val="lt1"/>
                </a:highlight>
                <a:latin typeface="Calibri"/>
                <a:ea typeface="Calibri"/>
                <a:cs typeface="Calibri"/>
                <a:sym typeface="Calibri"/>
              </a:rPr>
              <a:t> ha avviato la sperimentazione di nuovi essiccatori, </a:t>
            </a:r>
            <a:r>
              <a:rPr lang="it-IT" sz="1100" dirty="0" err="1">
                <a:highlight>
                  <a:schemeClr val="lt1"/>
                </a:highlight>
                <a:latin typeface="Calibri"/>
                <a:ea typeface="Calibri"/>
                <a:cs typeface="Calibri"/>
                <a:sym typeface="Calibri"/>
              </a:rPr>
              <a:t>smart</a:t>
            </a:r>
            <a:r>
              <a:rPr lang="it-IT" sz="1100" dirty="0">
                <a:highlight>
                  <a:schemeClr val="lt1"/>
                </a:highlight>
                <a:latin typeface="Calibri"/>
                <a:ea typeface="Calibri"/>
                <a:cs typeface="Calibri"/>
                <a:sym typeface="Calibri"/>
              </a:rPr>
              <a:t> ad alta efficienza energetica, economicamente sostenibili, mobili e modulari. È stato sperimentato e collaudato con successo il primo prototipo di essiccatore solare che impiega pannelli foto-termici (ad aria solare) per la produzione di aria calda deumidificata per l’essiccazione in buio a bassa temperatura e bassissima umidità delle biomasse residue. </a:t>
            </a:r>
            <a:endParaRPr sz="1100" dirty="0">
              <a:highlight>
                <a:schemeClr val="lt1"/>
              </a:highlight>
              <a:latin typeface="Calibri"/>
              <a:ea typeface="Calibri"/>
              <a:cs typeface="Calibri"/>
              <a:sym typeface="Calibri"/>
            </a:endParaRPr>
          </a:p>
        </p:txBody>
      </p:sp>
      <p:pic>
        <p:nvPicPr>
          <p:cNvPr id="2" name="Immagine 1"/>
          <p:cNvPicPr>
            <a:picLocks noChangeAspect="1"/>
          </p:cNvPicPr>
          <p:nvPr/>
        </p:nvPicPr>
        <p:blipFill>
          <a:blip r:embed="rId3"/>
          <a:stretch>
            <a:fillRect/>
          </a:stretch>
        </p:blipFill>
        <p:spPr>
          <a:xfrm>
            <a:off x="4821382" y="1017725"/>
            <a:ext cx="4010918" cy="2653131"/>
          </a:xfrm>
          <a:prstGeom prst="rect">
            <a:avLst/>
          </a:prstGeom>
        </p:spPr>
      </p:pic>
      <p:sp>
        <p:nvSpPr>
          <p:cNvPr id="3" name="Rettangolo 2"/>
          <p:cNvSpPr/>
          <p:nvPr/>
        </p:nvSpPr>
        <p:spPr>
          <a:xfrm>
            <a:off x="311700" y="3670856"/>
            <a:ext cx="8520600" cy="1065676"/>
          </a:xfrm>
          <a:prstGeom prst="rect">
            <a:avLst/>
          </a:prstGeom>
        </p:spPr>
        <p:txBody>
          <a:bodyPr wrap="square">
            <a:spAutoFit/>
          </a:bodyPr>
          <a:lstStyle/>
          <a:p>
            <a:pPr algn="just">
              <a:lnSpc>
                <a:spcPct val="115000"/>
              </a:lnSpc>
            </a:pPr>
            <a:r>
              <a:rPr lang="it-IT" sz="1100" dirty="0" smtClean="0">
                <a:highlight>
                  <a:schemeClr val="lt1"/>
                </a:highlight>
                <a:latin typeface="Calibri"/>
                <a:ea typeface="Calibri"/>
                <a:cs typeface="Calibri"/>
                <a:sym typeface="Calibri"/>
              </a:rPr>
              <a:t>L’impianto </a:t>
            </a:r>
            <a:r>
              <a:rPr lang="it-IT" sz="1100" dirty="0">
                <a:highlight>
                  <a:schemeClr val="lt1"/>
                </a:highlight>
                <a:latin typeface="Calibri"/>
                <a:ea typeface="Calibri"/>
                <a:cs typeface="Calibri"/>
                <a:sym typeface="Calibri"/>
              </a:rPr>
              <a:t>di essiccazione, dotato di circa 50 mq di pannelli ad aria solare, consente di produrre l’equivalente di oltre 40 kW termici, assicurando l’essiccazione attraverso oltre 160 mq di superficie di scambio termico concentrati all’interno di un vano essiccatore di circa 50 mq. L’intero prototipo è stato realizzato esclusivamente con risorse proprie nell’ambito di un progetto pluriennale di ricerca aziendale auto-finanziato nell’ambito dell’iniziativa “Slow-Farm” di </a:t>
            </a:r>
            <a:r>
              <a:rPr lang="it-IT" sz="1100" dirty="0" err="1">
                <a:highlight>
                  <a:schemeClr val="lt1"/>
                </a:highlight>
                <a:latin typeface="Calibri"/>
                <a:ea typeface="Calibri"/>
                <a:cs typeface="Calibri"/>
                <a:sym typeface="Calibri"/>
              </a:rPr>
              <a:t>Promimprese</a:t>
            </a:r>
            <a:r>
              <a:rPr lang="it-IT" sz="1100" dirty="0">
                <a:highlight>
                  <a:schemeClr val="lt1"/>
                </a:highlight>
                <a:latin typeface="Calibri"/>
                <a:ea typeface="Calibri"/>
                <a:cs typeface="Calibri"/>
                <a:sym typeface="Calibri"/>
              </a:rPr>
              <a:t>. Il risparmio economico è pari a circa il 40%, con picchi di risparmio che in estate raggiungono anche il 90% (in ciclo diurno) per biomasse a foglia</a:t>
            </a:r>
            <a:r>
              <a:rPr lang="it-IT" sz="1100" dirty="0" smtClean="0">
                <a:highlight>
                  <a:schemeClr val="lt1"/>
                </a:highlight>
                <a:latin typeface="Calibri"/>
                <a:ea typeface="Calibri"/>
                <a:cs typeface="Calibri"/>
                <a:sym typeface="Calibri"/>
              </a:rPr>
              <a:t>.</a:t>
            </a:r>
            <a:endParaRPr lang="it-IT" sz="1100" dirty="0">
              <a:highlight>
                <a:schemeClr val="lt1"/>
              </a:highlight>
              <a:latin typeface="Calibri"/>
              <a:ea typeface="Calibri"/>
              <a:cs typeface="Calibri"/>
              <a:sym typeface="Calibri"/>
            </a:endParaRPr>
          </a:p>
        </p:txBody>
      </p:sp>
    </p:spTree>
    <p:extLst>
      <p:ext uri="{BB962C8B-B14F-4D97-AF65-F5344CB8AC3E}">
        <p14:creationId xmlns:p14="http://schemas.microsoft.com/office/powerpoint/2010/main" val="3359555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Tree>
    <p:extLst>
      <p:ext uri="{BB962C8B-B14F-4D97-AF65-F5344CB8AC3E}">
        <p14:creationId xmlns:p14="http://schemas.microsoft.com/office/powerpoint/2010/main" val="3767816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IL CONTRIBUTO DELLE FONTI RINNOVABILI IN ITALIA</a:t>
            </a:r>
            <a:endParaRPr sz="2400" b="1">
              <a:latin typeface="Calibri"/>
              <a:ea typeface="Calibri"/>
              <a:cs typeface="Calibri"/>
              <a:sym typeface="Calibri"/>
            </a:endParaRPr>
          </a:p>
        </p:txBody>
      </p:sp>
      <p:sp>
        <p:nvSpPr>
          <p:cNvPr id="77" name="Shape 77"/>
          <p:cNvSpPr txBox="1">
            <a:spLocks noGrp="1"/>
          </p:cNvSpPr>
          <p:nvPr>
            <p:ph type="body" idx="1"/>
          </p:nvPr>
        </p:nvSpPr>
        <p:spPr>
          <a:xfrm>
            <a:off x="311700" y="1152475"/>
            <a:ext cx="2319600" cy="3416400"/>
          </a:xfrm>
          <a:prstGeom prst="rect">
            <a:avLst/>
          </a:prstGeom>
        </p:spPr>
        <p:txBody>
          <a:bodyPr spcFirstLastPara="1" wrap="square" lIns="91425" tIns="91425" rIns="91425" bIns="91425" anchor="t" anchorCtr="0">
            <a:noAutofit/>
          </a:bodyPr>
          <a:lstStyle/>
          <a:p>
            <a:pPr marL="0" lvl="0" indent="0" algn="just" rtl="0">
              <a:lnSpc>
                <a:spcPct val="107916"/>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Dato rilevante, e importante da tenere sotto crollo, è quello del </a:t>
            </a:r>
            <a:r>
              <a:rPr lang="it" sz="1100" b="1" dirty="0">
                <a:solidFill>
                  <a:schemeClr val="dk1"/>
                </a:solidFill>
                <a:latin typeface="Calibri"/>
                <a:ea typeface="Calibri"/>
                <a:cs typeface="Calibri"/>
                <a:sym typeface="Calibri"/>
              </a:rPr>
              <a:t>contributo delle fonti rinnovabili rispetto ai consumi elettrici</a:t>
            </a:r>
            <a:r>
              <a:rPr lang="it" sz="1100" dirty="0">
                <a:solidFill>
                  <a:schemeClr val="dk1"/>
                </a:solidFill>
                <a:latin typeface="Calibri"/>
                <a:ea typeface="Calibri"/>
                <a:cs typeface="Calibri"/>
                <a:sym typeface="Calibri"/>
              </a:rPr>
              <a:t> complessivi, arrivato nel 2017 al </a:t>
            </a:r>
            <a:r>
              <a:rPr lang="it" sz="1100" b="1" dirty="0" smtClean="0">
                <a:solidFill>
                  <a:schemeClr val="dk1"/>
                </a:solidFill>
                <a:latin typeface="Calibri"/>
                <a:ea typeface="Calibri"/>
                <a:cs typeface="Calibri"/>
                <a:sym typeface="Calibri"/>
              </a:rPr>
              <a:t>34,4%</a:t>
            </a:r>
            <a:r>
              <a:rPr lang="it" sz="1100" dirty="0" smtClean="0">
                <a:solidFill>
                  <a:schemeClr val="dk1"/>
                </a:solidFill>
                <a:latin typeface="Calibri"/>
                <a:ea typeface="Calibri"/>
                <a:cs typeface="Calibri"/>
                <a:sym typeface="Calibri"/>
              </a:rPr>
              <a:t> </a:t>
            </a:r>
            <a:r>
              <a:rPr lang="it" sz="1100" dirty="0">
                <a:solidFill>
                  <a:schemeClr val="dk1"/>
                </a:solidFill>
                <a:latin typeface="Calibri"/>
                <a:ea typeface="Calibri"/>
                <a:cs typeface="Calibri"/>
                <a:sym typeface="Calibri"/>
              </a:rPr>
              <a:t>in calo per il terzo anno consecutivo, dopo anni di crescita importanti. La ragione è sempre nella </a:t>
            </a:r>
            <a:r>
              <a:rPr lang="it" sz="1100" b="1" dirty="0">
                <a:solidFill>
                  <a:schemeClr val="dk1"/>
                </a:solidFill>
                <a:latin typeface="Calibri"/>
                <a:ea typeface="Calibri"/>
                <a:cs typeface="Calibri"/>
                <a:sym typeface="Calibri"/>
              </a:rPr>
              <a:t>riduzione del contributo dell’idroelettrico</a:t>
            </a:r>
            <a:r>
              <a:rPr lang="it" sz="1100" dirty="0">
                <a:solidFill>
                  <a:schemeClr val="dk1"/>
                </a:solidFill>
                <a:latin typeface="Calibri"/>
                <a:ea typeface="Calibri"/>
                <a:cs typeface="Calibri"/>
                <a:sym typeface="Calibri"/>
              </a:rPr>
              <a:t> che nel 2017 ha fatto registrare una riduzione </a:t>
            </a:r>
            <a:r>
              <a:rPr lang="it" sz="1100" dirty="0" smtClean="0">
                <a:solidFill>
                  <a:schemeClr val="dk1"/>
                </a:solidFill>
                <a:latin typeface="Calibri"/>
                <a:ea typeface="Calibri"/>
                <a:cs typeface="Calibri"/>
                <a:sym typeface="Calibri"/>
              </a:rPr>
              <a:t>dell’14,7% </a:t>
            </a:r>
            <a:r>
              <a:rPr lang="it" sz="1100" dirty="0">
                <a:solidFill>
                  <a:schemeClr val="dk1"/>
                </a:solidFill>
                <a:latin typeface="Calibri"/>
                <a:ea typeface="Calibri"/>
                <a:cs typeface="Calibri"/>
                <a:sym typeface="Calibri"/>
              </a:rPr>
              <a:t>nella produzione rispetto al 2016, dai </a:t>
            </a:r>
            <a:r>
              <a:rPr lang="it" sz="1100" dirty="0" smtClean="0">
                <a:solidFill>
                  <a:schemeClr val="dk1"/>
                </a:solidFill>
                <a:latin typeface="Calibri"/>
                <a:ea typeface="Calibri"/>
                <a:cs typeface="Calibri"/>
                <a:sym typeface="Calibri"/>
              </a:rPr>
              <a:t>42,43 </a:t>
            </a:r>
            <a:r>
              <a:rPr lang="it" sz="1100" dirty="0">
                <a:solidFill>
                  <a:schemeClr val="dk1"/>
                </a:solidFill>
                <a:latin typeface="Calibri"/>
                <a:ea typeface="Calibri"/>
                <a:cs typeface="Calibri"/>
                <a:sym typeface="Calibri"/>
              </a:rPr>
              <a:t>TWh del 2016 ai </a:t>
            </a:r>
            <a:r>
              <a:rPr lang="it" sz="1100" dirty="0" smtClean="0">
                <a:solidFill>
                  <a:schemeClr val="dk1"/>
                </a:solidFill>
                <a:latin typeface="Calibri"/>
                <a:ea typeface="Calibri"/>
                <a:cs typeface="Calibri"/>
                <a:sym typeface="Calibri"/>
              </a:rPr>
              <a:t>36,2 </a:t>
            </a:r>
            <a:r>
              <a:rPr lang="it" sz="1100" dirty="0">
                <a:solidFill>
                  <a:schemeClr val="dk1"/>
                </a:solidFill>
                <a:latin typeface="Calibri"/>
                <a:ea typeface="Calibri"/>
                <a:cs typeface="Calibri"/>
                <a:sym typeface="Calibri"/>
              </a:rPr>
              <a:t>TWh nel 2017 e un calo del </a:t>
            </a:r>
            <a:r>
              <a:rPr lang="it" sz="1100" dirty="0" smtClean="0">
                <a:solidFill>
                  <a:schemeClr val="dk1"/>
                </a:solidFill>
                <a:latin typeface="Calibri"/>
                <a:ea typeface="Calibri"/>
                <a:cs typeface="Calibri"/>
                <a:sym typeface="Calibri"/>
              </a:rPr>
              <a:t>38,2% </a:t>
            </a:r>
            <a:r>
              <a:rPr lang="it" sz="1100" dirty="0">
                <a:solidFill>
                  <a:schemeClr val="dk1"/>
                </a:solidFill>
                <a:latin typeface="Calibri"/>
                <a:ea typeface="Calibri"/>
                <a:cs typeface="Calibri"/>
                <a:sym typeface="Calibri"/>
              </a:rPr>
              <a:t>rispetto al 2014 (58,5 TWh), quando si era toccato un picco di produzione in un inverno particolarmente piovoso. </a:t>
            </a:r>
            <a:endParaRPr sz="1100" dirty="0">
              <a:solidFill>
                <a:schemeClr val="dk1"/>
              </a:solidFill>
              <a:latin typeface="Calibri"/>
              <a:ea typeface="Calibri"/>
              <a:cs typeface="Calibri"/>
              <a:sym typeface="Calibri"/>
            </a:endParaRPr>
          </a:p>
          <a:p>
            <a:pPr marL="0" lvl="0" indent="0">
              <a:spcBef>
                <a:spcPts val="800"/>
              </a:spcBef>
              <a:spcAft>
                <a:spcPts val="1600"/>
              </a:spcAft>
              <a:buNone/>
            </a:pPr>
            <a:endParaRPr dirty="0"/>
          </a:p>
        </p:txBody>
      </p:sp>
      <p:sp>
        <p:nvSpPr>
          <p:cNvPr id="79" name="Shape 79"/>
          <p:cNvSpPr txBox="1"/>
          <p:nvPr/>
        </p:nvSpPr>
        <p:spPr>
          <a:xfrm>
            <a:off x="2707650" y="3607300"/>
            <a:ext cx="6124500" cy="1194300"/>
          </a:xfrm>
          <a:prstGeom prst="rect">
            <a:avLst/>
          </a:prstGeom>
          <a:noFill/>
          <a:ln>
            <a:noFill/>
          </a:ln>
        </p:spPr>
        <p:txBody>
          <a:bodyPr spcFirstLastPara="1" wrap="square" lIns="91425" tIns="91425" rIns="91425" bIns="91425" anchor="t" anchorCtr="0">
            <a:noAutofit/>
          </a:bodyPr>
          <a:lstStyle/>
          <a:p>
            <a:pPr marL="0" lvl="0" indent="0" algn="just" rtl="0">
              <a:lnSpc>
                <a:spcPct val="107916"/>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La risorsa idroelettrica e il suo calo nella produzione è un parametro da guardare con attenzione. Non solo perché da sempre questa fonte ricopre un ruolo importante nella produzione da fonte rinnovabile (</a:t>
            </a:r>
            <a:r>
              <a:rPr lang="it" sz="1100" dirty="0" smtClean="0">
                <a:solidFill>
                  <a:schemeClr val="dk1"/>
                </a:solidFill>
                <a:latin typeface="Calibri"/>
                <a:ea typeface="Calibri"/>
                <a:cs typeface="Calibri"/>
                <a:sym typeface="Calibri"/>
              </a:rPr>
              <a:t>34,8%), </a:t>
            </a:r>
            <a:r>
              <a:rPr lang="it" sz="1100" dirty="0">
                <a:solidFill>
                  <a:schemeClr val="dk1"/>
                </a:solidFill>
                <a:latin typeface="Calibri"/>
                <a:ea typeface="Calibri"/>
                <a:cs typeface="Calibri"/>
                <a:sym typeface="Calibri"/>
              </a:rPr>
              <a:t>ma anche perché la riduzione della produzione di energia elettrica è una chiara risposta ai cambiamenti climatici. E in questo l’utilizzo della sua risorsa richiede una particolare attenzione. Parte della capacità idrica non è solo recuperabile con un attenta analisi e riprogettazione, ma anche manutenzione delle infrastrutture</a:t>
            </a:r>
            <a:endParaRPr sz="1100" dirty="0">
              <a:solidFill>
                <a:schemeClr val="dk1"/>
              </a:solidFill>
              <a:latin typeface="Calibri"/>
              <a:ea typeface="Calibri"/>
              <a:cs typeface="Calibri"/>
              <a:sym typeface="Calibri"/>
            </a:endParaRPr>
          </a:p>
          <a:p>
            <a:pPr marL="0" lvl="0" indent="0">
              <a:spcBef>
                <a:spcPts val="800"/>
              </a:spcBef>
              <a:spcAft>
                <a:spcPts val="0"/>
              </a:spcAft>
              <a:buNone/>
            </a:pPr>
            <a:endParaRPr dirty="0"/>
          </a:p>
        </p:txBody>
      </p:sp>
      <p:sp>
        <p:nvSpPr>
          <p:cNvPr id="80" name="Shape 80"/>
          <p:cNvSpPr txBox="1"/>
          <p:nvPr/>
        </p:nvSpPr>
        <p:spPr>
          <a:xfrm>
            <a:off x="2631525" y="3409900"/>
            <a:ext cx="3000000" cy="1974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r>
              <a:rPr lang="it" sz="1000" i="1">
                <a:solidFill>
                  <a:schemeClr val="dk1"/>
                </a:solidFill>
                <a:latin typeface="Calibri"/>
                <a:ea typeface="Calibri"/>
                <a:cs typeface="Calibri"/>
                <a:sym typeface="Calibri"/>
              </a:rPr>
              <a:t>Elaborazione Legambiente su dati Terna</a:t>
            </a:r>
            <a:endParaRPr sz="1100" i="1">
              <a:solidFill>
                <a:schemeClr val="dk1"/>
              </a:solidFill>
              <a:latin typeface="Calibri"/>
              <a:ea typeface="Calibri"/>
              <a:cs typeface="Calibri"/>
              <a:sym typeface="Calibri"/>
            </a:endParaRPr>
          </a:p>
        </p:txBody>
      </p:sp>
      <p:pic>
        <p:nvPicPr>
          <p:cNvPr id="3" name="Immagine 2"/>
          <p:cNvPicPr>
            <a:picLocks noChangeAspect="1"/>
          </p:cNvPicPr>
          <p:nvPr/>
        </p:nvPicPr>
        <p:blipFill>
          <a:blip r:embed="rId3"/>
          <a:stretch>
            <a:fillRect/>
          </a:stretch>
        </p:blipFill>
        <p:spPr>
          <a:xfrm>
            <a:off x="2749668" y="1121629"/>
            <a:ext cx="6174595" cy="22574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it" sz="2400" b="1">
                <a:latin typeface="Calibri"/>
                <a:ea typeface="Calibri"/>
                <a:cs typeface="Calibri"/>
                <a:sym typeface="Calibri"/>
              </a:rPr>
              <a:t>CRESCITA DELLE “NUOVE RINNOVABILI” IN ITALIA</a:t>
            </a:r>
            <a:endParaRPr sz="2400" b="1"/>
          </a:p>
        </p:txBody>
      </p:sp>
      <p:sp>
        <p:nvSpPr>
          <p:cNvPr id="86" name="Shape 86"/>
          <p:cNvSpPr txBox="1">
            <a:spLocks noGrp="1"/>
          </p:cNvSpPr>
          <p:nvPr>
            <p:ph type="body" idx="1"/>
          </p:nvPr>
        </p:nvSpPr>
        <p:spPr>
          <a:xfrm>
            <a:off x="311650" y="1110913"/>
            <a:ext cx="8520600" cy="728100"/>
          </a:xfrm>
          <a:prstGeom prst="rect">
            <a:avLst/>
          </a:prstGeom>
        </p:spPr>
        <p:txBody>
          <a:bodyPr spcFirstLastPara="1" wrap="square" lIns="91425" tIns="91425" rIns="91425" bIns="91425" anchor="t" anchorCtr="0">
            <a:noAutofit/>
          </a:bodyPr>
          <a:lstStyle/>
          <a:p>
            <a:pPr marL="0" lvl="0" indent="0" algn="just" rtl="0">
              <a:lnSpc>
                <a:spcPct val="107916"/>
              </a:lnSpc>
              <a:spcBef>
                <a:spcPts val="0"/>
              </a:spcBef>
              <a:spcAft>
                <a:spcPts val="800"/>
              </a:spcAft>
              <a:buClr>
                <a:schemeClr val="dk1"/>
              </a:buClr>
              <a:buSzPts val="1100"/>
              <a:buFont typeface="Arial"/>
              <a:buNone/>
            </a:pPr>
            <a:r>
              <a:rPr lang="it" sz="1100" dirty="0">
                <a:solidFill>
                  <a:schemeClr val="dk1"/>
                </a:solidFill>
                <a:latin typeface="Calibri"/>
                <a:ea typeface="Calibri"/>
                <a:cs typeface="Calibri"/>
                <a:sym typeface="Calibri"/>
              </a:rPr>
              <a:t>Significativo che in poco più di dieci anni la produzione da energie pulite sia passata da 55,6 TWh a </a:t>
            </a:r>
            <a:r>
              <a:rPr lang="it" sz="1100" dirty="0" smtClean="0">
                <a:solidFill>
                  <a:schemeClr val="dk1"/>
                </a:solidFill>
                <a:latin typeface="Calibri"/>
                <a:ea typeface="Calibri"/>
                <a:cs typeface="Calibri"/>
                <a:sym typeface="Calibri"/>
              </a:rPr>
              <a:t>103,9 </a:t>
            </a:r>
            <a:r>
              <a:rPr lang="it" sz="1100" dirty="0">
                <a:solidFill>
                  <a:schemeClr val="dk1"/>
                </a:solidFill>
                <a:latin typeface="Calibri"/>
                <a:ea typeface="Calibri"/>
                <a:cs typeface="Calibri"/>
                <a:sym typeface="Calibri"/>
              </a:rPr>
              <a:t>TWh. E le “nuove” rinnovabili, escluso il grande idroelettrico, siano cresciute in termini di produzione, passando da 54.559 GWh del 2012 al </a:t>
            </a:r>
            <a:r>
              <a:rPr lang="it" sz="1100" b="1" dirty="0" smtClean="0">
                <a:solidFill>
                  <a:schemeClr val="dk1"/>
                </a:solidFill>
                <a:latin typeface="Calibri"/>
                <a:ea typeface="Calibri"/>
                <a:cs typeface="Calibri"/>
                <a:sym typeface="Calibri"/>
              </a:rPr>
              <a:t>74.327 </a:t>
            </a:r>
            <a:r>
              <a:rPr lang="it" sz="1100" b="1" dirty="0">
                <a:solidFill>
                  <a:schemeClr val="dk1"/>
                </a:solidFill>
                <a:latin typeface="Calibri"/>
                <a:ea typeface="Calibri"/>
                <a:cs typeface="Calibri"/>
                <a:sym typeface="Calibri"/>
              </a:rPr>
              <a:t>GWh </a:t>
            </a:r>
            <a:r>
              <a:rPr lang="it" sz="1100" dirty="0">
                <a:solidFill>
                  <a:schemeClr val="dk1"/>
                </a:solidFill>
                <a:latin typeface="Calibri"/>
                <a:ea typeface="Calibri"/>
                <a:cs typeface="Calibri"/>
                <a:sym typeface="Calibri"/>
              </a:rPr>
              <a:t>del 2017 e in percentuale di contributo, dal </a:t>
            </a:r>
            <a:r>
              <a:rPr lang="it" sz="1100" dirty="0" smtClean="0">
                <a:solidFill>
                  <a:schemeClr val="dk1"/>
                </a:solidFill>
                <a:latin typeface="Calibri"/>
                <a:ea typeface="Calibri"/>
                <a:cs typeface="Calibri"/>
                <a:sym typeface="Calibri"/>
              </a:rPr>
              <a:t>17,8% </a:t>
            </a:r>
            <a:r>
              <a:rPr lang="it" sz="1100" dirty="0">
                <a:solidFill>
                  <a:schemeClr val="dk1"/>
                </a:solidFill>
                <a:latin typeface="Calibri"/>
                <a:ea typeface="Calibri"/>
                <a:cs typeface="Calibri"/>
                <a:sym typeface="Calibri"/>
              </a:rPr>
              <a:t>al </a:t>
            </a:r>
            <a:r>
              <a:rPr lang="it" sz="1100" dirty="0" smtClean="0">
                <a:solidFill>
                  <a:schemeClr val="dk1"/>
                </a:solidFill>
                <a:latin typeface="Calibri"/>
                <a:ea typeface="Calibri"/>
                <a:cs typeface="Calibri"/>
                <a:sym typeface="Calibri"/>
              </a:rPr>
              <a:t>24,6% </a:t>
            </a:r>
            <a:r>
              <a:rPr lang="it" sz="1100" dirty="0">
                <a:solidFill>
                  <a:schemeClr val="dk1"/>
                </a:solidFill>
                <a:latin typeface="Calibri"/>
                <a:ea typeface="Calibri"/>
                <a:cs typeface="Calibri"/>
                <a:sym typeface="Calibri"/>
              </a:rPr>
              <a:t>rispetto ai consumi elettrici complessivi.</a:t>
            </a:r>
            <a:endParaRPr dirty="0"/>
          </a:p>
        </p:txBody>
      </p:sp>
      <p:sp>
        <p:nvSpPr>
          <p:cNvPr id="88" name="Shape 88"/>
          <p:cNvSpPr txBox="1"/>
          <p:nvPr/>
        </p:nvSpPr>
        <p:spPr>
          <a:xfrm>
            <a:off x="886660" y="4505500"/>
            <a:ext cx="3000000" cy="2370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it" sz="1000" i="1" dirty="0">
                <a:solidFill>
                  <a:schemeClr val="dk1"/>
                </a:solidFill>
                <a:latin typeface="Calibri"/>
                <a:ea typeface="Calibri"/>
                <a:cs typeface="Calibri"/>
                <a:sym typeface="Calibri"/>
              </a:rPr>
              <a:t>Rapporto Comuni Rinnovabili 2018 di Legambiente</a:t>
            </a:r>
            <a:endParaRPr i="1" dirty="0"/>
          </a:p>
        </p:txBody>
      </p:sp>
      <p:pic>
        <p:nvPicPr>
          <p:cNvPr id="2" name="Immagine 1"/>
          <p:cNvPicPr>
            <a:picLocks noChangeAspect="1"/>
          </p:cNvPicPr>
          <p:nvPr/>
        </p:nvPicPr>
        <p:blipFill>
          <a:blip r:embed="rId3"/>
          <a:stretch>
            <a:fillRect/>
          </a:stretch>
        </p:blipFill>
        <p:spPr>
          <a:xfrm>
            <a:off x="962882" y="1880574"/>
            <a:ext cx="7216029" cy="26249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it" sz="2400" b="1">
                <a:latin typeface="Calibri"/>
                <a:ea typeface="Calibri"/>
                <a:cs typeface="Calibri"/>
                <a:sym typeface="Calibri"/>
              </a:rPr>
              <a:t>LA PRODUZIONE DI ENERGIA ELETTRICA IN ITALIA PER FONTE</a:t>
            </a:r>
            <a:endParaRPr sz="2400" b="1">
              <a:latin typeface="Calibri"/>
              <a:ea typeface="Calibri"/>
              <a:cs typeface="Calibri"/>
              <a:sym typeface="Calibri"/>
            </a:endParaRPr>
          </a:p>
        </p:txBody>
      </p:sp>
      <p:sp>
        <p:nvSpPr>
          <p:cNvPr id="94" name="Shape 94"/>
          <p:cNvSpPr txBox="1">
            <a:spLocks noGrp="1"/>
          </p:cNvSpPr>
          <p:nvPr>
            <p:ph type="body" idx="1"/>
          </p:nvPr>
        </p:nvSpPr>
        <p:spPr>
          <a:xfrm>
            <a:off x="311700" y="3510400"/>
            <a:ext cx="8520600" cy="1186500"/>
          </a:xfrm>
          <a:prstGeom prst="rect">
            <a:avLst/>
          </a:prstGeom>
        </p:spPr>
        <p:txBody>
          <a:bodyPr spcFirstLastPara="1" wrap="square" lIns="91425" tIns="91425" rIns="91425" bIns="91425" anchor="t" anchorCtr="0">
            <a:noAutofit/>
          </a:bodyPr>
          <a:lstStyle/>
          <a:p>
            <a:pPr marL="0" lvl="0" indent="0" algn="just" rtl="0">
              <a:lnSpc>
                <a:spcPct val="107916"/>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Sono profondi i cambiamenti avvenuti nel sistema produttivo in questi ultimi 10 anni. Dentro ad un calo dei consumi elettrici </a:t>
            </a:r>
            <a:r>
              <a:rPr lang="it" sz="1100" dirty="0" smtClean="0">
                <a:solidFill>
                  <a:schemeClr val="dk1"/>
                </a:solidFill>
                <a:latin typeface="Calibri"/>
                <a:ea typeface="Calibri"/>
                <a:cs typeface="Calibri"/>
                <a:sym typeface="Calibri"/>
              </a:rPr>
              <a:t>(-4,9%), </a:t>
            </a:r>
            <a:r>
              <a:rPr lang="it" sz="1100" dirty="0">
                <a:solidFill>
                  <a:schemeClr val="dk1"/>
                </a:solidFill>
                <a:latin typeface="Calibri"/>
                <a:ea typeface="Calibri"/>
                <a:cs typeface="Calibri"/>
                <a:sym typeface="Calibri"/>
              </a:rPr>
              <a:t>passando da </a:t>
            </a:r>
            <a:r>
              <a:rPr lang="it" sz="1100" dirty="0" smtClean="0">
                <a:solidFill>
                  <a:schemeClr val="dk1"/>
                </a:solidFill>
                <a:latin typeface="Calibri"/>
                <a:ea typeface="Calibri"/>
                <a:cs typeface="Calibri"/>
                <a:sym typeface="Calibri"/>
              </a:rPr>
              <a:t>317,5 </a:t>
            </a:r>
            <a:r>
              <a:rPr lang="it" sz="1100" dirty="0">
                <a:solidFill>
                  <a:schemeClr val="dk1"/>
                </a:solidFill>
                <a:latin typeface="Calibri"/>
                <a:ea typeface="Calibri"/>
                <a:cs typeface="Calibri"/>
                <a:sym typeface="Calibri"/>
              </a:rPr>
              <a:t>TWh nel 2006 a </a:t>
            </a:r>
            <a:r>
              <a:rPr lang="it" sz="1100" dirty="0" smtClean="0">
                <a:solidFill>
                  <a:schemeClr val="dk1"/>
                </a:solidFill>
                <a:latin typeface="Calibri"/>
                <a:ea typeface="Calibri"/>
                <a:cs typeface="Calibri"/>
                <a:sym typeface="Calibri"/>
              </a:rPr>
              <a:t>301,9 </a:t>
            </a:r>
            <a:r>
              <a:rPr lang="it" sz="1100" dirty="0">
                <a:solidFill>
                  <a:schemeClr val="dk1"/>
                </a:solidFill>
                <a:latin typeface="Calibri"/>
                <a:ea typeface="Calibri"/>
                <a:cs typeface="Calibri"/>
                <a:sym typeface="Calibri"/>
              </a:rPr>
              <a:t>TWh nel </a:t>
            </a:r>
            <a:r>
              <a:rPr lang="it" sz="1100" dirty="0" smtClean="0">
                <a:solidFill>
                  <a:schemeClr val="dk1"/>
                </a:solidFill>
                <a:latin typeface="Calibri"/>
                <a:ea typeface="Calibri"/>
                <a:cs typeface="Calibri"/>
                <a:sym typeface="Calibri"/>
              </a:rPr>
              <a:t>2017, </a:t>
            </a:r>
            <a:r>
              <a:rPr lang="it" sz="1100" dirty="0">
                <a:solidFill>
                  <a:schemeClr val="dk1"/>
                </a:solidFill>
                <a:latin typeface="Calibri"/>
                <a:ea typeface="Calibri"/>
                <a:cs typeface="Calibri"/>
                <a:sym typeface="Calibri"/>
              </a:rPr>
              <a:t>infatti si nascondono modifiche importanti, come la forte riduzione della produzione di energia elettrica da fonti fossili con i tradizionali impianti </a:t>
            </a:r>
            <a:r>
              <a:rPr lang="it" sz="1100" dirty="0" smtClean="0">
                <a:solidFill>
                  <a:schemeClr val="dk1"/>
                </a:solidFill>
                <a:latin typeface="Calibri"/>
                <a:ea typeface="Calibri"/>
                <a:cs typeface="Calibri"/>
                <a:sym typeface="Calibri"/>
              </a:rPr>
              <a:t>termoelettrici </a:t>
            </a:r>
            <a:r>
              <a:rPr lang="it" sz="1100" b="1" dirty="0" smtClean="0">
                <a:solidFill>
                  <a:schemeClr val="dk1"/>
                </a:solidFill>
                <a:latin typeface="Calibri"/>
                <a:ea typeface="Calibri"/>
                <a:cs typeface="Calibri"/>
                <a:sym typeface="Calibri"/>
              </a:rPr>
              <a:t>-20,0%</a:t>
            </a:r>
            <a:r>
              <a:rPr lang="it" sz="1100" dirty="0" smtClean="0">
                <a:solidFill>
                  <a:schemeClr val="dk1"/>
                </a:solidFill>
                <a:latin typeface="Calibri"/>
                <a:ea typeface="Calibri"/>
                <a:cs typeface="Calibri"/>
                <a:sym typeface="Calibri"/>
              </a:rPr>
              <a:t>, </a:t>
            </a:r>
            <a:r>
              <a:rPr lang="it" sz="1100" dirty="0">
                <a:solidFill>
                  <a:schemeClr val="dk1"/>
                </a:solidFill>
                <a:latin typeface="Calibri"/>
                <a:ea typeface="Calibri"/>
                <a:cs typeface="Calibri"/>
                <a:sym typeface="Calibri"/>
              </a:rPr>
              <a:t>passata da 261,1 TWh a </a:t>
            </a:r>
            <a:r>
              <a:rPr lang="it" sz="1100" dirty="0" smtClean="0">
                <a:solidFill>
                  <a:schemeClr val="dk1"/>
                </a:solidFill>
                <a:latin typeface="Calibri"/>
                <a:ea typeface="Calibri"/>
                <a:cs typeface="Calibri"/>
                <a:sym typeface="Calibri"/>
              </a:rPr>
              <a:t>208,8 TWh</a:t>
            </a:r>
            <a:r>
              <a:rPr lang="it" sz="1100" dirty="0">
                <a:solidFill>
                  <a:schemeClr val="dk1"/>
                </a:solidFill>
                <a:latin typeface="Calibri"/>
                <a:ea typeface="Calibri"/>
                <a:cs typeface="Calibri"/>
                <a:sym typeface="Calibri"/>
              </a:rPr>
              <a:t>. Sostanzialmente scomparso il contributo delle centrali ad olio combustibile e una forte riduzione si è registrata anche nell’uso del </a:t>
            </a:r>
            <a:r>
              <a:rPr lang="it" sz="1100" b="1" dirty="0">
                <a:solidFill>
                  <a:schemeClr val="dk1"/>
                </a:solidFill>
                <a:latin typeface="Calibri"/>
                <a:ea typeface="Calibri"/>
                <a:cs typeface="Calibri"/>
                <a:sym typeface="Calibri"/>
              </a:rPr>
              <a:t>carbone</a:t>
            </a:r>
            <a:r>
              <a:rPr lang="it" sz="1100" dirty="0">
                <a:solidFill>
                  <a:schemeClr val="dk1"/>
                </a:solidFill>
                <a:latin typeface="Calibri"/>
                <a:ea typeface="Calibri"/>
                <a:cs typeface="Calibri"/>
                <a:sym typeface="Calibri"/>
              </a:rPr>
              <a:t>, passato da 49,1 TWh del 2012 a </a:t>
            </a:r>
            <a:r>
              <a:rPr lang="it" sz="1100" dirty="0" smtClean="0">
                <a:solidFill>
                  <a:schemeClr val="dk1"/>
                </a:solidFill>
                <a:latin typeface="Calibri"/>
                <a:ea typeface="Calibri"/>
                <a:cs typeface="Calibri"/>
                <a:sym typeface="Calibri"/>
              </a:rPr>
              <a:t>32,6 </a:t>
            </a:r>
            <a:r>
              <a:rPr lang="it" sz="1100" dirty="0">
                <a:solidFill>
                  <a:schemeClr val="dk1"/>
                </a:solidFill>
                <a:latin typeface="Calibri"/>
                <a:ea typeface="Calibri"/>
                <a:cs typeface="Calibri"/>
                <a:sym typeface="Calibri"/>
              </a:rPr>
              <a:t>TWh del </a:t>
            </a:r>
            <a:r>
              <a:rPr lang="it" sz="1100" dirty="0" smtClean="0">
                <a:solidFill>
                  <a:schemeClr val="dk1"/>
                </a:solidFill>
                <a:latin typeface="Calibri"/>
                <a:ea typeface="Calibri"/>
                <a:cs typeface="Calibri"/>
                <a:sym typeface="Calibri"/>
              </a:rPr>
              <a:t>2017 </a:t>
            </a:r>
            <a:r>
              <a:rPr lang="it" sz="1100" dirty="0">
                <a:solidFill>
                  <a:schemeClr val="dk1"/>
                </a:solidFill>
                <a:latin typeface="Calibri"/>
                <a:ea typeface="Calibri"/>
                <a:cs typeface="Calibri"/>
                <a:sym typeface="Calibri"/>
              </a:rPr>
              <a:t>(</a:t>
            </a:r>
            <a:r>
              <a:rPr lang="it" sz="1100" b="1" dirty="0">
                <a:solidFill>
                  <a:schemeClr val="dk1"/>
                </a:solidFill>
                <a:latin typeface="Calibri"/>
                <a:ea typeface="Calibri"/>
                <a:cs typeface="Calibri"/>
                <a:sym typeface="Calibri"/>
              </a:rPr>
              <a:t>-</a:t>
            </a:r>
            <a:r>
              <a:rPr lang="it" sz="1100" b="1" dirty="0" smtClean="0">
                <a:solidFill>
                  <a:schemeClr val="dk1"/>
                </a:solidFill>
                <a:latin typeface="Calibri"/>
                <a:ea typeface="Calibri"/>
                <a:cs typeface="Calibri"/>
                <a:sym typeface="Calibri"/>
              </a:rPr>
              <a:t>33,6%</a:t>
            </a:r>
            <a:r>
              <a:rPr lang="it" sz="1100" dirty="0" smtClean="0">
                <a:solidFill>
                  <a:schemeClr val="dk1"/>
                </a:solidFill>
                <a:latin typeface="Calibri"/>
                <a:ea typeface="Calibri"/>
                <a:cs typeface="Calibri"/>
                <a:sym typeface="Calibri"/>
              </a:rPr>
              <a:t>). </a:t>
            </a:r>
            <a:r>
              <a:rPr lang="it" sz="1100" dirty="0">
                <a:solidFill>
                  <a:schemeClr val="dk1"/>
                </a:solidFill>
                <a:latin typeface="Calibri"/>
                <a:ea typeface="Calibri"/>
                <a:cs typeface="Calibri"/>
                <a:sym typeface="Calibri"/>
              </a:rPr>
              <a:t>Aumentato il peso del gas (passato da 97,6 TWh del 2000 a </a:t>
            </a:r>
            <a:r>
              <a:rPr lang="it" sz="1100" dirty="0" smtClean="0">
                <a:solidFill>
                  <a:schemeClr val="dk1"/>
                </a:solidFill>
                <a:latin typeface="Calibri"/>
                <a:ea typeface="Calibri"/>
                <a:cs typeface="Calibri"/>
                <a:sym typeface="Calibri"/>
              </a:rPr>
              <a:t>140,3 </a:t>
            </a:r>
            <a:r>
              <a:rPr lang="it" sz="1100" dirty="0">
                <a:solidFill>
                  <a:schemeClr val="dk1"/>
                </a:solidFill>
                <a:latin typeface="Calibri"/>
                <a:ea typeface="Calibri"/>
                <a:cs typeface="Calibri"/>
                <a:sym typeface="Calibri"/>
              </a:rPr>
              <a:t>TWh del </a:t>
            </a:r>
            <a:r>
              <a:rPr lang="it" sz="1100" dirty="0" smtClean="0">
                <a:solidFill>
                  <a:schemeClr val="dk1"/>
                </a:solidFill>
                <a:latin typeface="Calibri"/>
                <a:ea typeface="Calibri"/>
                <a:cs typeface="Calibri"/>
                <a:sym typeface="Calibri"/>
              </a:rPr>
              <a:t>2017) </a:t>
            </a:r>
            <a:r>
              <a:rPr lang="it" sz="1100" dirty="0">
                <a:solidFill>
                  <a:schemeClr val="dk1"/>
                </a:solidFill>
                <a:latin typeface="Calibri"/>
                <a:ea typeface="Calibri"/>
                <a:cs typeface="Calibri"/>
                <a:sym typeface="Calibri"/>
              </a:rPr>
              <a:t>e delle rinnovabili.</a:t>
            </a:r>
            <a:endParaRPr sz="1100" dirty="0">
              <a:solidFill>
                <a:schemeClr val="dk1"/>
              </a:solidFill>
              <a:latin typeface="Calibri"/>
              <a:ea typeface="Calibri"/>
              <a:cs typeface="Calibri"/>
              <a:sym typeface="Calibri"/>
            </a:endParaRPr>
          </a:p>
          <a:p>
            <a:pPr marL="0" lvl="0" indent="0">
              <a:spcBef>
                <a:spcPts val="800"/>
              </a:spcBef>
              <a:spcAft>
                <a:spcPts val="1600"/>
              </a:spcAft>
              <a:buNone/>
            </a:pPr>
            <a:endParaRPr dirty="0"/>
          </a:p>
        </p:txBody>
      </p:sp>
      <p:sp>
        <p:nvSpPr>
          <p:cNvPr id="96" name="Shape 96"/>
          <p:cNvSpPr txBox="1"/>
          <p:nvPr/>
        </p:nvSpPr>
        <p:spPr>
          <a:xfrm>
            <a:off x="1517046" y="3235150"/>
            <a:ext cx="6322904" cy="236100"/>
          </a:xfrm>
          <a:prstGeom prst="rect">
            <a:avLst/>
          </a:prstGeom>
          <a:noFill/>
          <a:ln>
            <a:noFill/>
          </a:ln>
        </p:spPr>
        <p:txBody>
          <a:bodyPr spcFirstLastPara="1" wrap="square" lIns="91425" tIns="91425" rIns="91425" bIns="91425" anchor="ctr" anchorCtr="0">
            <a:noAutofit/>
          </a:bodyPr>
          <a:lstStyle/>
          <a:p>
            <a:pPr marL="0" lvl="0" indent="0" rtl="0">
              <a:lnSpc>
                <a:spcPct val="107916"/>
              </a:lnSpc>
              <a:spcBef>
                <a:spcPts val="0"/>
              </a:spcBef>
              <a:spcAft>
                <a:spcPts val="0"/>
              </a:spcAft>
              <a:buNone/>
            </a:pPr>
            <a:r>
              <a:rPr lang="it" sz="1000" i="1" dirty="0">
                <a:solidFill>
                  <a:schemeClr val="dk1"/>
                </a:solidFill>
                <a:latin typeface="Calibri"/>
                <a:ea typeface="Calibri"/>
                <a:cs typeface="Calibri"/>
                <a:sym typeface="Calibri"/>
              </a:rPr>
              <a:t>Elaborazione Legambiente su dati Terna</a:t>
            </a:r>
            <a:endParaRPr sz="1100" i="1" dirty="0">
              <a:solidFill>
                <a:schemeClr val="dk1"/>
              </a:solidFill>
              <a:latin typeface="Calibri"/>
              <a:ea typeface="Calibri"/>
              <a:cs typeface="Calibri"/>
              <a:sym typeface="Calibri"/>
            </a:endParaRPr>
          </a:p>
        </p:txBody>
      </p:sp>
      <p:pic>
        <p:nvPicPr>
          <p:cNvPr id="3" name="Immagine 2"/>
          <p:cNvPicPr>
            <a:picLocks noChangeAspect="1"/>
          </p:cNvPicPr>
          <p:nvPr/>
        </p:nvPicPr>
        <p:blipFill>
          <a:blip r:embed="rId3"/>
          <a:stretch>
            <a:fillRect/>
          </a:stretch>
        </p:blipFill>
        <p:spPr>
          <a:xfrm>
            <a:off x="1517046" y="934618"/>
            <a:ext cx="6442390" cy="23005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311699" y="2972190"/>
            <a:ext cx="6117991" cy="1735200"/>
          </a:xfrm>
          <a:prstGeom prst="rect">
            <a:avLst/>
          </a:prstGeom>
        </p:spPr>
      </p:pic>
      <p:sp>
        <p:nvSpPr>
          <p:cNvPr id="101" name="Shape 1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just" rtl="0">
              <a:lnSpc>
                <a:spcPct val="107916"/>
              </a:lnSpc>
              <a:spcBef>
                <a:spcPts val="0"/>
              </a:spcBef>
              <a:spcAft>
                <a:spcPts val="0"/>
              </a:spcAft>
              <a:buNone/>
            </a:pPr>
            <a:r>
              <a:rPr lang="it" sz="2400" b="1">
                <a:latin typeface="Calibri"/>
                <a:ea typeface="Calibri"/>
                <a:cs typeface="Calibri"/>
                <a:sym typeface="Calibri"/>
              </a:rPr>
              <a:t>PRODUZIONE e CONSUMI ITALIANI DI ENERGIA ELETTRICA </a:t>
            </a:r>
            <a:r>
              <a:rPr lang="it" sz="2400">
                <a:latin typeface="Calibri"/>
                <a:ea typeface="Calibri"/>
                <a:cs typeface="Calibri"/>
                <a:sym typeface="Calibri"/>
              </a:rPr>
              <a:t>- GWh</a:t>
            </a:r>
            <a:endParaRPr sz="2400"/>
          </a:p>
        </p:txBody>
      </p:sp>
      <p:sp>
        <p:nvSpPr>
          <p:cNvPr id="102" name="Shape 102"/>
          <p:cNvSpPr txBox="1">
            <a:spLocks noGrp="1"/>
          </p:cNvSpPr>
          <p:nvPr>
            <p:ph type="body" idx="1"/>
          </p:nvPr>
        </p:nvSpPr>
        <p:spPr>
          <a:xfrm>
            <a:off x="6542650" y="1098450"/>
            <a:ext cx="2456400" cy="34704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it" sz="1100" dirty="0">
                <a:solidFill>
                  <a:schemeClr val="dk1"/>
                </a:solidFill>
                <a:latin typeface="Calibri"/>
                <a:ea typeface="Calibri"/>
                <a:cs typeface="Calibri"/>
                <a:sym typeface="Calibri"/>
              </a:rPr>
              <a:t>Rilevanti i cambiamenti nei consumi elettrici diminuiti con la crisi del </a:t>
            </a:r>
            <a:r>
              <a:rPr lang="it" sz="1100" dirty="0" smtClean="0">
                <a:solidFill>
                  <a:schemeClr val="dk1"/>
                </a:solidFill>
                <a:latin typeface="Calibri"/>
                <a:ea typeface="Calibri"/>
                <a:cs typeface="Calibri"/>
                <a:sym typeface="Calibri"/>
              </a:rPr>
              <a:t>4,9%. </a:t>
            </a:r>
            <a:r>
              <a:rPr lang="it" sz="1100" dirty="0">
                <a:solidFill>
                  <a:schemeClr val="dk1"/>
                </a:solidFill>
                <a:latin typeface="Calibri"/>
                <a:ea typeface="Calibri"/>
                <a:cs typeface="Calibri"/>
                <a:sym typeface="Calibri"/>
              </a:rPr>
              <a:t>Nei consumi elettrici per settore, si evidenzia uno spostamento del peso dall’industria e residenziale (rispettivamente </a:t>
            </a:r>
            <a:r>
              <a:rPr lang="it" sz="1100" dirty="0" smtClean="0">
                <a:solidFill>
                  <a:schemeClr val="dk1"/>
                </a:solidFill>
                <a:latin typeface="Calibri"/>
                <a:ea typeface="Calibri"/>
                <a:cs typeface="Calibri"/>
                <a:sym typeface="Calibri"/>
              </a:rPr>
              <a:t>-19,6% </a:t>
            </a:r>
            <a:r>
              <a:rPr lang="it" sz="1100" dirty="0">
                <a:solidFill>
                  <a:schemeClr val="dk1"/>
                </a:solidFill>
                <a:latin typeface="Calibri"/>
                <a:ea typeface="Calibri"/>
                <a:cs typeface="Calibri"/>
                <a:sym typeface="Calibri"/>
              </a:rPr>
              <a:t>e </a:t>
            </a:r>
            <a:r>
              <a:rPr lang="it" sz="1100" dirty="0" smtClean="0">
                <a:solidFill>
                  <a:schemeClr val="dk1"/>
                </a:solidFill>
                <a:latin typeface="Calibri"/>
                <a:ea typeface="Calibri"/>
                <a:cs typeface="Calibri"/>
                <a:sym typeface="Calibri"/>
              </a:rPr>
              <a:t>-3,1% </a:t>
            </a:r>
            <a:r>
              <a:rPr lang="it" sz="1100" dirty="0">
                <a:solidFill>
                  <a:schemeClr val="dk1"/>
                </a:solidFill>
                <a:latin typeface="Calibri"/>
                <a:ea typeface="Calibri"/>
                <a:cs typeface="Calibri"/>
                <a:sym typeface="Calibri"/>
              </a:rPr>
              <a:t>dal 2006) ai settori agricoltura e terziario (rispettivamente </a:t>
            </a:r>
            <a:r>
              <a:rPr lang="it" sz="1100" dirty="0" smtClean="0">
                <a:solidFill>
                  <a:schemeClr val="dk1"/>
                </a:solidFill>
                <a:latin typeface="Calibri"/>
                <a:ea typeface="Calibri"/>
                <a:cs typeface="Calibri"/>
                <a:sym typeface="Calibri"/>
              </a:rPr>
              <a:t>+8,8% </a:t>
            </a:r>
            <a:r>
              <a:rPr lang="it" sz="1100" dirty="0">
                <a:solidFill>
                  <a:schemeClr val="dk1"/>
                </a:solidFill>
                <a:latin typeface="Calibri"/>
                <a:ea typeface="Calibri"/>
                <a:cs typeface="Calibri"/>
                <a:sym typeface="Calibri"/>
              </a:rPr>
              <a:t>e +</a:t>
            </a:r>
            <a:r>
              <a:rPr lang="it" sz="1100" dirty="0" smtClean="0">
                <a:solidFill>
                  <a:schemeClr val="dk1"/>
                </a:solidFill>
                <a:latin typeface="Calibri"/>
                <a:ea typeface="Calibri"/>
                <a:cs typeface="Calibri"/>
                <a:sym typeface="Calibri"/>
              </a:rPr>
              <a:t>18,8%), </a:t>
            </a:r>
            <a:r>
              <a:rPr lang="it" sz="1100" dirty="0">
                <a:solidFill>
                  <a:schemeClr val="dk1"/>
                </a:solidFill>
                <a:latin typeface="Calibri"/>
                <a:ea typeface="Calibri"/>
                <a:cs typeface="Calibri"/>
                <a:sym typeface="Calibri"/>
              </a:rPr>
              <a:t>quest’ultimo che oggi rappresenta circa il </a:t>
            </a:r>
            <a:r>
              <a:rPr lang="it" sz="1100" dirty="0" smtClean="0">
                <a:solidFill>
                  <a:schemeClr val="dk1"/>
                </a:solidFill>
                <a:latin typeface="Calibri"/>
                <a:ea typeface="Calibri"/>
                <a:cs typeface="Calibri"/>
                <a:sym typeface="Calibri"/>
              </a:rPr>
              <a:t>34,7% </a:t>
            </a:r>
            <a:r>
              <a:rPr lang="it" sz="1100" dirty="0">
                <a:solidFill>
                  <a:schemeClr val="dk1"/>
                </a:solidFill>
                <a:latin typeface="Calibri"/>
                <a:ea typeface="Calibri"/>
                <a:cs typeface="Calibri"/>
                <a:sym typeface="Calibri"/>
              </a:rPr>
              <a:t>dei consumi elettrici complessivi. </a:t>
            </a:r>
            <a:endParaRPr sz="1100" dirty="0">
              <a:solidFill>
                <a:schemeClr val="dk1"/>
              </a:solidFill>
              <a:latin typeface="Calibri"/>
              <a:ea typeface="Calibri"/>
              <a:cs typeface="Calibri"/>
              <a:sym typeface="Calibri"/>
            </a:endParaRPr>
          </a:p>
          <a:p>
            <a:pPr marL="0" lvl="0" indent="0" algn="just" rtl="0">
              <a:lnSpc>
                <a:spcPct val="100000"/>
              </a:lnSpc>
              <a:spcBef>
                <a:spcPts val="0"/>
              </a:spcBef>
              <a:spcAft>
                <a:spcPts val="0"/>
              </a:spcAft>
              <a:buNone/>
            </a:pPr>
            <a:endParaRPr sz="1100" dirty="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E’ importante guardare a questi numeri e cambiamenti anche per capire in quale direzione potrà andare la crescita delle fonti rinnovabili in una prospettiva di generazione distribuita - anche in autoproduzione per utenze residenziali, terziarie e artigianali - e invece di grandi impianti.</a:t>
            </a:r>
            <a:endParaRPr sz="1100" dirty="0">
              <a:solidFill>
                <a:schemeClr val="dk1"/>
              </a:solidFill>
              <a:latin typeface="Calibri"/>
              <a:ea typeface="Calibri"/>
              <a:cs typeface="Calibri"/>
              <a:sym typeface="Calibri"/>
            </a:endParaRPr>
          </a:p>
          <a:p>
            <a:pPr marL="0" lvl="0" indent="0">
              <a:spcBef>
                <a:spcPts val="0"/>
              </a:spcBef>
              <a:spcAft>
                <a:spcPts val="1600"/>
              </a:spcAft>
              <a:buNone/>
            </a:pPr>
            <a:endParaRPr dirty="0"/>
          </a:p>
        </p:txBody>
      </p:sp>
      <p:sp>
        <p:nvSpPr>
          <p:cNvPr id="104" name="Shape 104"/>
          <p:cNvSpPr txBox="1"/>
          <p:nvPr/>
        </p:nvSpPr>
        <p:spPr>
          <a:xfrm>
            <a:off x="311698" y="2737077"/>
            <a:ext cx="6117992" cy="2361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000" i="1" dirty="0">
                <a:latin typeface="Calibri"/>
                <a:ea typeface="Calibri"/>
                <a:cs typeface="Calibri"/>
                <a:sym typeface="Calibri"/>
              </a:rPr>
              <a:t>Elaborazione Legambiente su dati Ministero dello Sviluppo Economico</a:t>
            </a:r>
            <a:endParaRPr sz="1100" i="1" dirty="0">
              <a:latin typeface="Calibri"/>
              <a:ea typeface="Calibri"/>
              <a:cs typeface="Calibri"/>
              <a:sym typeface="Calibri"/>
            </a:endParaRPr>
          </a:p>
        </p:txBody>
      </p:sp>
      <p:sp>
        <p:nvSpPr>
          <p:cNvPr id="106" name="Shape 106"/>
          <p:cNvSpPr txBox="1"/>
          <p:nvPr/>
        </p:nvSpPr>
        <p:spPr>
          <a:xfrm>
            <a:off x="798338" y="4655400"/>
            <a:ext cx="5151300" cy="2361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it" sz="1000" i="1">
                <a:solidFill>
                  <a:schemeClr val="dk1"/>
                </a:solidFill>
                <a:latin typeface="Calibri"/>
                <a:ea typeface="Calibri"/>
                <a:cs typeface="Calibri"/>
                <a:sym typeface="Calibri"/>
              </a:rPr>
              <a:t>Elaborazione Legambiente su dati Terna</a:t>
            </a:r>
            <a:endParaRPr sz="1100" i="1">
              <a:solidFill>
                <a:schemeClr val="dk1"/>
              </a:solidFill>
              <a:latin typeface="Calibri"/>
              <a:ea typeface="Calibri"/>
              <a:cs typeface="Calibri"/>
              <a:sym typeface="Calibri"/>
            </a:endParaRPr>
          </a:p>
        </p:txBody>
      </p:sp>
      <p:pic>
        <p:nvPicPr>
          <p:cNvPr id="2" name="Immagine 1"/>
          <p:cNvPicPr>
            <a:picLocks noChangeAspect="1"/>
          </p:cNvPicPr>
          <p:nvPr/>
        </p:nvPicPr>
        <p:blipFill>
          <a:blip r:embed="rId4"/>
          <a:stretch>
            <a:fillRect/>
          </a:stretch>
        </p:blipFill>
        <p:spPr>
          <a:xfrm>
            <a:off x="311700" y="1030387"/>
            <a:ext cx="6123028" cy="17266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it" sz="2400" b="1">
                <a:latin typeface="Calibri"/>
                <a:ea typeface="Calibri"/>
                <a:cs typeface="Calibri"/>
                <a:sym typeface="Calibri"/>
              </a:rPr>
              <a:t>CONSUMI FINALI DI GAS</a:t>
            </a:r>
            <a:endParaRPr sz="2400" b="1"/>
          </a:p>
        </p:txBody>
      </p:sp>
      <p:sp>
        <p:nvSpPr>
          <p:cNvPr id="112" name="Shape 112"/>
          <p:cNvSpPr txBox="1">
            <a:spLocks noGrp="1"/>
          </p:cNvSpPr>
          <p:nvPr>
            <p:ph type="body" idx="1"/>
          </p:nvPr>
        </p:nvSpPr>
        <p:spPr>
          <a:xfrm>
            <a:off x="311700" y="3718050"/>
            <a:ext cx="8520600" cy="9933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Altro dato a cui guardare con attenzione sono quelli relativi al consumo di gas, fondamentale per comprendere e affrontare la discussione in corso sulle infrastrutture energetiche - tra nuovi tubi e rigassificatori - come risposta alla domanda di sicurezza e diversificazione degli approvvigionamenti. Dal 2005 al 2016 i consumi sono scesi del 19,8%, passando da 70,3 Mtep a 56,4 Mtep. </a:t>
            </a:r>
            <a:endParaRPr sz="1100" dirty="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Una riduzione che riguarda principalmente il settore industriale con -29,8%, quello delle trasformazioni elettriche (-24,1%) e il settore civile (-10,9%). L’unico settore in crescita risulta invece il settore dei trasporti.</a:t>
            </a:r>
            <a:endParaRPr dirty="0"/>
          </a:p>
        </p:txBody>
      </p:sp>
      <p:pic>
        <p:nvPicPr>
          <p:cNvPr id="113" name="Shape 113"/>
          <p:cNvPicPr preferRelativeResize="0"/>
          <p:nvPr/>
        </p:nvPicPr>
        <p:blipFill>
          <a:blip r:embed="rId3">
            <a:alphaModFix/>
          </a:blip>
          <a:stretch>
            <a:fillRect/>
          </a:stretch>
        </p:blipFill>
        <p:spPr>
          <a:xfrm>
            <a:off x="393225" y="1017725"/>
            <a:ext cx="8439074" cy="2401789"/>
          </a:xfrm>
          <a:prstGeom prst="rect">
            <a:avLst/>
          </a:prstGeom>
          <a:noFill/>
          <a:ln>
            <a:noFill/>
          </a:ln>
        </p:spPr>
      </p:pic>
      <p:sp>
        <p:nvSpPr>
          <p:cNvPr id="114" name="Shape 114"/>
          <p:cNvSpPr txBox="1"/>
          <p:nvPr/>
        </p:nvSpPr>
        <p:spPr>
          <a:xfrm>
            <a:off x="1679510" y="3327508"/>
            <a:ext cx="5784980" cy="258628"/>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1000"/>
              </a:spcBef>
              <a:spcAft>
                <a:spcPts val="0"/>
              </a:spcAft>
              <a:buNone/>
            </a:pPr>
            <a:r>
              <a:rPr lang="it" sz="1000" i="1" dirty="0">
                <a:solidFill>
                  <a:schemeClr val="dk1"/>
                </a:solidFill>
                <a:latin typeface="Calibri"/>
                <a:ea typeface="Calibri"/>
                <a:cs typeface="Calibri"/>
                <a:sym typeface="Calibri"/>
              </a:rPr>
              <a:t>Elaborazione Legambiente su dati Ministero dello Sviluppo </a:t>
            </a:r>
            <a:r>
              <a:rPr lang="it" sz="1000" i="1" dirty="0" smtClean="0">
                <a:solidFill>
                  <a:schemeClr val="dk1"/>
                </a:solidFill>
                <a:latin typeface="Calibri"/>
                <a:ea typeface="Calibri"/>
                <a:cs typeface="Calibri"/>
                <a:sym typeface="Calibri"/>
              </a:rPr>
              <a:t>Economico – Ultimo bilancio 2016</a:t>
            </a:r>
            <a:endParaRPr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sz="2400" b="1">
                <a:latin typeface="Calibri"/>
                <a:ea typeface="Calibri"/>
                <a:cs typeface="Calibri"/>
                <a:sym typeface="Calibri"/>
              </a:rPr>
              <a:t>CONSUMI DI ENERGIA PER FONTE e SETTORI </a:t>
            </a:r>
            <a:r>
              <a:rPr lang="it" sz="2400">
                <a:latin typeface="Calibri"/>
                <a:ea typeface="Calibri"/>
                <a:cs typeface="Calibri"/>
                <a:sym typeface="Calibri"/>
              </a:rPr>
              <a:t>- Mtep</a:t>
            </a:r>
            <a:endParaRPr sz="2400"/>
          </a:p>
        </p:txBody>
      </p:sp>
      <p:sp>
        <p:nvSpPr>
          <p:cNvPr id="120" name="Shape 120"/>
          <p:cNvSpPr txBox="1">
            <a:spLocks noGrp="1"/>
          </p:cNvSpPr>
          <p:nvPr>
            <p:ph type="body" idx="1"/>
          </p:nvPr>
        </p:nvSpPr>
        <p:spPr>
          <a:xfrm>
            <a:off x="6436275" y="1017725"/>
            <a:ext cx="2396125" cy="3759548"/>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In Italia i </a:t>
            </a:r>
            <a:r>
              <a:rPr lang="it" sz="1100" b="1" dirty="0">
                <a:solidFill>
                  <a:schemeClr val="dk1"/>
                </a:solidFill>
                <a:latin typeface="Calibri"/>
                <a:ea typeface="Calibri"/>
                <a:cs typeface="Calibri"/>
                <a:sym typeface="Calibri"/>
              </a:rPr>
              <a:t>consumi totali sono</a:t>
            </a:r>
            <a:r>
              <a:rPr lang="it" sz="1100" dirty="0">
                <a:solidFill>
                  <a:schemeClr val="dk1"/>
                </a:solidFill>
                <a:latin typeface="Calibri"/>
                <a:ea typeface="Calibri"/>
                <a:cs typeface="Calibri"/>
                <a:sym typeface="Calibri"/>
              </a:rPr>
              <a:t> </a:t>
            </a:r>
            <a:r>
              <a:rPr lang="it" sz="1100" b="1" dirty="0">
                <a:solidFill>
                  <a:schemeClr val="dk1"/>
                </a:solidFill>
                <a:latin typeface="Calibri"/>
                <a:ea typeface="Calibri"/>
                <a:cs typeface="Calibri"/>
                <a:sym typeface="Calibri"/>
              </a:rPr>
              <a:t>diminuiti del 9,3% rispetto al 2000</a:t>
            </a:r>
            <a:r>
              <a:rPr lang="it" sz="1100" dirty="0">
                <a:solidFill>
                  <a:schemeClr val="dk1"/>
                </a:solidFill>
                <a:latin typeface="Calibri"/>
                <a:ea typeface="Calibri"/>
                <a:cs typeface="Calibri"/>
                <a:sym typeface="Calibri"/>
              </a:rPr>
              <a:t>, con una riduzione marcata nel petrolio (-87,2%) concentrato nei trasporti. Dal 2000 ad oggi si ha avuto un incremento importante dei consumi di energia da fonti rinnovabili passando dai 12,9 Mtep del 2000 ai 57,6 Mtep del 2016. </a:t>
            </a:r>
            <a:endParaRPr sz="1100" dirty="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it" sz="1100" dirty="0">
                <a:solidFill>
                  <a:schemeClr val="dk1"/>
                </a:solidFill>
                <a:latin typeface="Calibri"/>
                <a:ea typeface="Calibri"/>
                <a:cs typeface="Calibri"/>
                <a:sym typeface="Calibri"/>
              </a:rPr>
              <a:t>Rimane importante il peso del gas, per il ruolo che ha sia nei consumi civili che in quelli per la produzione di energia elettrica. Proprio gli usi civili sono quelli in maggiore crescita se si guarda alla “torta” dei consumi energetici finali divisa per settori (+ 17,9%), mentre si sono ridotti i consumi in tutti i settori, in maniera rilevante quelli legati all’industria (-32,4%), ai trasporti (-6,3%) e in parte quelli legati all’agricoltura (-12,5%).</a:t>
            </a:r>
            <a:endParaRPr dirty="0"/>
          </a:p>
        </p:txBody>
      </p:sp>
      <p:pic>
        <p:nvPicPr>
          <p:cNvPr id="121" name="Shape 121"/>
          <p:cNvPicPr preferRelativeResize="0"/>
          <p:nvPr/>
        </p:nvPicPr>
        <p:blipFill>
          <a:blip r:embed="rId3">
            <a:alphaModFix/>
          </a:blip>
          <a:stretch>
            <a:fillRect/>
          </a:stretch>
        </p:blipFill>
        <p:spPr>
          <a:xfrm>
            <a:off x="207795" y="1000075"/>
            <a:ext cx="6124575" cy="1781175"/>
          </a:xfrm>
          <a:prstGeom prst="rect">
            <a:avLst/>
          </a:prstGeom>
          <a:noFill/>
          <a:ln>
            <a:noFill/>
          </a:ln>
        </p:spPr>
      </p:pic>
      <p:pic>
        <p:nvPicPr>
          <p:cNvPr id="122" name="Shape 122"/>
          <p:cNvPicPr preferRelativeResize="0"/>
          <p:nvPr/>
        </p:nvPicPr>
        <p:blipFill>
          <a:blip r:embed="rId4">
            <a:alphaModFix/>
          </a:blip>
          <a:stretch>
            <a:fillRect/>
          </a:stretch>
        </p:blipFill>
        <p:spPr>
          <a:xfrm>
            <a:off x="311700" y="2862100"/>
            <a:ext cx="6124575" cy="1790700"/>
          </a:xfrm>
          <a:prstGeom prst="rect">
            <a:avLst/>
          </a:prstGeom>
          <a:noFill/>
          <a:ln>
            <a:noFill/>
          </a:ln>
        </p:spPr>
      </p:pic>
      <p:sp>
        <p:nvSpPr>
          <p:cNvPr id="123" name="Shape 123"/>
          <p:cNvSpPr txBox="1"/>
          <p:nvPr/>
        </p:nvSpPr>
        <p:spPr>
          <a:xfrm>
            <a:off x="311701" y="4652800"/>
            <a:ext cx="6124574" cy="348408"/>
          </a:xfrm>
          <a:prstGeom prst="rect">
            <a:avLst/>
          </a:prstGeom>
          <a:noFill/>
          <a:ln>
            <a:noFill/>
          </a:ln>
        </p:spPr>
        <p:txBody>
          <a:bodyPr spcFirstLastPara="1" wrap="square" lIns="91425" tIns="91425" rIns="91425" bIns="91425" anchor="ctr" anchorCtr="0">
            <a:noAutofit/>
          </a:bodyPr>
          <a:lstStyle/>
          <a:p>
            <a:pPr algn="ctr">
              <a:lnSpc>
                <a:spcPct val="107916"/>
              </a:lnSpc>
            </a:pPr>
            <a:r>
              <a:rPr lang="it" sz="1000" i="1" dirty="0">
                <a:solidFill>
                  <a:schemeClr val="dk1"/>
                </a:solidFill>
                <a:latin typeface="Calibri"/>
                <a:ea typeface="Calibri"/>
                <a:cs typeface="Calibri"/>
                <a:sym typeface="Calibri"/>
              </a:rPr>
              <a:t>Elaborazione Legambiente su dati Ministero dello Sviluppo </a:t>
            </a:r>
            <a:r>
              <a:rPr lang="it" sz="1000" i="1" dirty="0" smtClean="0">
                <a:solidFill>
                  <a:schemeClr val="dk1"/>
                </a:solidFill>
                <a:latin typeface="Calibri"/>
                <a:ea typeface="Calibri"/>
                <a:cs typeface="Calibri"/>
                <a:sym typeface="Calibri"/>
              </a:rPr>
              <a:t>Economico - </a:t>
            </a:r>
            <a:r>
              <a:rPr lang="it-IT" sz="1100" i="1" dirty="0">
                <a:solidFill>
                  <a:schemeClr val="dk1"/>
                </a:solidFill>
                <a:latin typeface="Calibri"/>
                <a:ea typeface="Calibri"/>
                <a:cs typeface="Calibri"/>
                <a:sym typeface="Calibri"/>
              </a:rPr>
              <a:t>Ultimo bilancio 2016</a:t>
            </a:r>
            <a:endParaRPr lang="it-IT" sz="1100" i="1" dirty="0"/>
          </a:p>
          <a:p>
            <a:pPr marL="0" lvl="0" indent="0" algn="ctr" rtl="0">
              <a:lnSpc>
                <a:spcPct val="107916"/>
              </a:lnSpc>
              <a:spcBef>
                <a:spcPts val="0"/>
              </a:spcBef>
              <a:spcAft>
                <a:spcPts val="0"/>
              </a:spcAft>
              <a:buNone/>
            </a:pPr>
            <a:endParaRPr sz="1100" i="1"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TotalTime>
  <Words>5736</Words>
  <Application>Microsoft Office PowerPoint</Application>
  <PresentationFormat>Presentazione su schermo (16:9)</PresentationFormat>
  <Paragraphs>592</Paragraphs>
  <Slides>36</Slides>
  <Notes>36</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36</vt:i4>
      </vt:variant>
    </vt:vector>
  </HeadingPairs>
  <TitlesOfParts>
    <vt:vector size="39" baseType="lpstr">
      <vt:lpstr>Arial</vt:lpstr>
      <vt:lpstr>Calibri</vt:lpstr>
      <vt:lpstr>Simple Light</vt:lpstr>
      <vt:lpstr>Presentazione standard di PowerPoint</vt:lpstr>
      <vt:lpstr>LE RINNOVABILI IN CONTINUA CRESCITA IN ITALIA</vt:lpstr>
      <vt:lpstr>LE RINNOVABILI IN CONTINUA CRESCITA IN ITALIA</vt:lpstr>
      <vt:lpstr>IL CONTRIBUTO DELLE FONTI RINNOVABILI IN ITALIA</vt:lpstr>
      <vt:lpstr>CRESCITA DELLE “NUOVE RINNOVABILI” IN ITALIA</vt:lpstr>
      <vt:lpstr>LA PRODUZIONE DI ENERGIA ELETTRICA IN ITALIA PER FONTE</vt:lpstr>
      <vt:lpstr>PRODUZIONE e CONSUMI ITALIANI DI ENERGIA ELETTRICA - GWh</vt:lpstr>
      <vt:lpstr>CONSUMI FINALI DI GAS</vt:lpstr>
      <vt:lpstr>CONSUMI DI ENERGIA PER FONTE e SETTORI - Mtep</vt:lpstr>
      <vt:lpstr>Presentazione standard di PowerPoint</vt:lpstr>
      <vt:lpstr>BILANCIO ENERGETICO REGIONALE</vt:lpstr>
      <vt:lpstr>BILANCIO ENERGETICO REGIONALE</vt:lpstr>
      <vt:lpstr>ANDAMENTO DELLE RINNOVABILI</vt:lpstr>
      <vt:lpstr>SVILUPPO DELLE RINNOVABILI PER PROVINCIA</vt:lpstr>
      <vt:lpstr>CONSUMI ELETTRICI</vt:lpstr>
      <vt:lpstr>CONSUMI FINALI</vt:lpstr>
      <vt:lpstr>I COMUNI 100% RINNOVABILI - elettrici</vt:lpstr>
      <vt:lpstr>I COMUNI DEL SOLARE FOTOVOLTAICO</vt:lpstr>
      <vt:lpstr>I COMUNI DEL SOLARE TERMICO</vt:lpstr>
      <vt:lpstr>I COMUNI DELL’EOLICO</vt:lpstr>
      <vt:lpstr>I COMUNI DELL’IDROELETTRICO</vt:lpstr>
      <vt:lpstr>I COMUNI DELLA GEOTERMIA</vt:lpstr>
      <vt:lpstr>I COMUNI DELLE BIOENERGIE</vt:lpstr>
      <vt:lpstr>LE PROPOSTE</vt:lpstr>
      <vt:lpstr>LE PROPOSTE</vt:lpstr>
      <vt:lpstr>LE BUONE PRATICHE</vt:lpstr>
      <vt:lpstr>LE BUONE PRATICHE</vt:lpstr>
      <vt:lpstr>LE BUONE PRATICHE</vt:lpstr>
      <vt:lpstr>LE BUONE PRATICHE</vt:lpstr>
      <vt:lpstr>LE BUONE PRATICHE</vt:lpstr>
      <vt:lpstr>LE BUONE PRATICHE</vt:lpstr>
      <vt:lpstr>LE BUONE PRATICHE </vt:lpstr>
      <vt:lpstr>LE BUONE PRATICHE</vt:lpstr>
      <vt:lpstr>LE BUONE PRATICHE</vt:lpstr>
      <vt:lpstr>LE BUONE PRATICHE</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Energia Servizio Civile</dc:creator>
  <cp:lastModifiedBy>Marco Agnoloni</cp:lastModifiedBy>
  <cp:revision>57</cp:revision>
  <dcterms:modified xsi:type="dcterms:W3CDTF">2019-02-13T08:41:50Z</dcterms:modified>
</cp:coreProperties>
</file>